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Merriweather" panose="020B0604020202020204" charset="0"/>
      <p:regular r:id="rId39"/>
      <p:bold r:id="rId40"/>
      <p:italic r:id="rId41"/>
      <p:boldItalic r:id="rId42"/>
    </p:embeddedFont>
    <p:embeddedFont>
      <p:font typeface="Nuni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6" d="100"/>
          <a:sy n="26" d="100"/>
        </p:scale>
        <p:origin x="3054"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45a523d63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45a523d63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45a523d63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45a523d6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45a523d63_0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45a523d63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45a523d63_0_5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45a523d63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45a523d6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45a523d6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45a523d63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45a523d63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45a523d63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45a523d63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45a523d63_0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45a523d63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45a523d63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45a523d63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Lupita/Kasandra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3b570627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3b57062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45a523d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45a523d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Kasandra/Lupita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45a523d63_0_4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45a523d63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7ac55c2a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7ac55c2a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45a523d63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45a523d63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Kasandra/Lupita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6f9e69b30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6f9e69b3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7ac55c2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7ac55c2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45a523d63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45a523d63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3b570627e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3b570627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3b570627e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3b570627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3b570627e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3b570627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45a523d6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45a523d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45a523d6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45a523d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45a523d6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45a523d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45a523d6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45a523d6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45a523d63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45a523d63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45a523d63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45a523d63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45a523d6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45a523d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Lupita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rgbClr val="98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1781250" y="762325"/>
            <a:ext cx="6021300" cy="2596500"/>
          </a:xfrm>
          <a:prstGeom prst="rect">
            <a:avLst/>
          </a:prstGeom>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 sz="2400" b="1">
                <a:solidFill>
                  <a:srgbClr val="FFFFFF"/>
                </a:solidFill>
                <a:latin typeface="Merriweather"/>
                <a:ea typeface="Merriweather"/>
                <a:cs typeface="Merriweather"/>
                <a:sym typeface="Merriweather"/>
              </a:rPr>
              <a:t>La utilización de la (re)escritura en </a:t>
            </a:r>
            <a:r>
              <a:rPr lang="en" sz="2400" b="1" i="1">
                <a:solidFill>
                  <a:srgbClr val="FFFFFF"/>
                </a:solidFill>
                <a:latin typeface="Merriweather"/>
                <a:ea typeface="Merriweather"/>
                <a:cs typeface="Merriweather"/>
                <a:sym typeface="Merriweather"/>
              </a:rPr>
              <a:t>Death at Solstice</a:t>
            </a:r>
            <a:r>
              <a:rPr lang="en" sz="2400" b="1">
                <a:solidFill>
                  <a:srgbClr val="FFFFFF"/>
                </a:solidFill>
                <a:latin typeface="Merriweather"/>
                <a:ea typeface="Merriweather"/>
                <a:cs typeface="Merriweather"/>
                <a:sym typeface="Merriweather"/>
              </a:rPr>
              <a:t> </a:t>
            </a:r>
            <a:r>
              <a:rPr lang="en" sz="2400" b="1" i="1">
                <a:solidFill>
                  <a:srgbClr val="FFFFFF"/>
                </a:solidFill>
                <a:latin typeface="Merriweather"/>
                <a:ea typeface="Merriweather"/>
                <a:cs typeface="Merriweather"/>
                <a:sym typeface="Merriweather"/>
              </a:rPr>
              <a:t>y</a:t>
            </a:r>
            <a:r>
              <a:rPr lang="en" sz="2400" b="1">
                <a:solidFill>
                  <a:srgbClr val="FFFFFF"/>
                </a:solidFill>
                <a:latin typeface="Merriweather"/>
                <a:ea typeface="Merriweather"/>
                <a:cs typeface="Merriweather"/>
                <a:sym typeface="Merriweather"/>
              </a:rPr>
              <a:t> </a:t>
            </a:r>
            <a:r>
              <a:rPr lang="en" sz="2400" b="1" i="1">
                <a:solidFill>
                  <a:srgbClr val="FFFFFF"/>
                </a:solidFill>
                <a:latin typeface="Merriweather"/>
                <a:ea typeface="Merriweather"/>
                <a:cs typeface="Merriweather"/>
                <a:sym typeface="Merriweather"/>
              </a:rPr>
              <a:t>Black Widow’s Wardrobe </a:t>
            </a:r>
            <a:r>
              <a:rPr lang="en" sz="2400" b="1">
                <a:solidFill>
                  <a:srgbClr val="FFFFFF"/>
                </a:solidFill>
                <a:latin typeface="Merriweather"/>
                <a:ea typeface="Merriweather"/>
                <a:cs typeface="Merriweather"/>
                <a:sym typeface="Merriweather"/>
              </a:rPr>
              <a:t>de Lucha Corpi</a:t>
            </a:r>
            <a:endParaRPr sz="2400" b="1">
              <a:solidFill>
                <a:srgbClr val="FFFFFF"/>
              </a:solidFill>
              <a:latin typeface="Century Gothic"/>
              <a:ea typeface="Century Gothic"/>
              <a:cs typeface="Century Gothic"/>
              <a:sym typeface="Century Gothic"/>
            </a:endParaRPr>
          </a:p>
        </p:txBody>
      </p:sp>
      <p:sp>
        <p:nvSpPr>
          <p:cNvPr id="129" name="Google Shape;129;p13"/>
          <p:cNvSpPr txBox="1"/>
          <p:nvPr/>
        </p:nvSpPr>
        <p:spPr>
          <a:xfrm>
            <a:off x="1438925" y="3358825"/>
            <a:ext cx="64626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Merriweather"/>
                <a:ea typeface="Merriweather"/>
                <a:cs typeface="Merriweather"/>
                <a:sym typeface="Merriweather"/>
              </a:rPr>
              <a:t>Guadalupe Garcia y Kasandra Moreno</a:t>
            </a:r>
            <a:endParaRPr>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
                <a:solidFill>
                  <a:srgbClr val="FFFFFF"/>
                </a:solidFill>
                <a:latin typeface="Merriweather"/>
                <a:ea typeface="Merriweather"/>
                <a:cs typeface="Merriweather"/>
                <a:sym typeface="Merriweather"/>
              </a:rPr>
              <a:t>Primavera 2020</a:t>
            </a:r>
            <a:endParaRPr>
              <a:solidFill>
                <a:srgbClr val="FFFFFF"/>
              </a:solidFill>
              <a:latin typeface="Merriweather"/>
              <a:ea typeface="Merriweather"/>
              <a:cs typeface="Merriweather"/>
              <a:sym typeface="Merriweather"/>
            </a:endParaRPr>
          </a:p>
          <a:p>
            <a:pPr marL="0" lvl="0" indent="0" algn="ctr" rtl="0">
              <a:spcBef>
                <a:spcPts val="0"/>
              </a:spcBef>
              <a:spcAft>
                <a:spcPts val="0"/>
              </a:spcAft>
              <a:buNone/>
            </a:pPr>
            <a:r>
              <a:rPr lang="en">
                <a:solidFill>
                  <a:srgbClr val="FFFFFF"/>
                </a:solidFill>
                <a:latin typeface="Merriweather"/>
                <a:ea typeface="Merriweather"/>
                <a:cs typeface="Merriweather"/>
                <a:sym typeface="Merriweather"/>
              </a:rPr>
              <a:t>Asesora: Dra. Carolyn González</a:t>
            </a:r>
            <a:endParaRPr>
              <a:solidFill>
                <a:srgbClr val="FFFFFF"/>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46350" y="286425"/>
            <a:ext cx="8451300" cy="67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Literatura Feminista Chicana</a:t>
            </a:r>
            <a:endParaRPr b="1"/>
          </a:p>
        </p:txBody>
      </p:sp>
      <p:sp>
        <p:nvSpPr>
          <p:cNvPr id="197" name="Google Shape;197;p22"/>
          <p:cNvSpPr txBox="1">
            <a:spLocks noGrp="1"/>
          </p:cNvSpPr>
          <p:nvPr>
            <p:ph type="body" idx="1"/>
          </p:nvPr>
        </p:nvSpPr>
        <p:spPr>
          <a:xfrm>
            <a:off x="487525" y="917675"/>
            <a:ext cx="4218300" cy="36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Merriweather"/>
                <a:ea typeface="Merriweather"/>
                <a:cs typeface="Merriweather"/>
                <a:sym typeface="Merriweather"/>
              </a:rPr>
              <a:t>Contexto Historico:</a:t>
            </a:r>
            <a:endParaRPr sz="1400" b="1">
              <a:latin typeface="Merriweather"/>
              <a:ea typeface="Merriweather"/>
              <a:cs typeface="Merriweather"/>
              <a:sym typeface="Merriweather"/>
            </a:endParaRPr>
          </a:p>
          <a:p>
            <a:pPr marL="457200" lvl="0" indent="-317500" algn="l" rtl="0">
              <a:lnSpc>
                <a:spcPct val="150000"/>
              </a:lnSpc>
              <a:spcBef>
                <a:spcPts val="160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Fue un movimiento dentro del movimiento chicano que surgió en la década de 1960</a:t>
            </a:r>
            <a:endParaRPr sz="1400">
              <a:solidFill>
                <a:srgbClr val="000000"/>
              </a:solidFill>
              <a:latin typeface="Merriweather"/>
              <a:ea typeface="Merriweather"/>
              <a:cs typeface="Merriweather"/>
              <a:sym typeface="Merriweather"/>
            </a:endParaRPr>
          </a:p>
          <a:p>
            <a:pPr marL="457200" lvl="0" indent="-317500" algn="l" rtl="0">
              <a:lnSpc>
                <a:spcPct val="15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Comenzó cuando las mujeres en el movimiento comenzaron a notar que sus necesidades y voces no se escuchaban dentro de la ideología dominante masculina </a:t>
            </a:r>
            <a:endParaRPr sz="1400">
              <a:latin typeface="Merriweather"/>
              <a:ea typeface="Merriweather"/>
              <a:cs typeface="Merriweather"/>
              <a:sym typeface="Merriweather"/>
            </a:endParaRPr>
          </a:p>
          <a:p>
            <a:pPr marL="914400" lvl="0" indent="0" algn="l" rtl="0">
              <a:lnSpc>
                <a:spcPct val="150000"/>
              </a:lnSpc>
              <a:spcBef>
                <a:spcPts val="1600"/>
              </a:spcBef>
              <a:spcAft>
                <a:spcPts val="0"/>
              </a:spcAft>
              <a:buNone/>
            </a:pPr>
            <a:endParaRPr sz="1400">
              <a:latin typeface="Merriweather"/>
              <a:ea typeface="Merriweather"/>
              <a:cs typeface="Merriweather"/>
              <a:sym typeface="Merriweather"/>
            </a:endParaRPr>
          </a:p>
          <a:p>
            <a:pPr marL="0" lvl="0" indent="0" algn="l" rtl="0">
              <a:spcBef>
                <a:spcPts val="1600"/>
              </a:spcBef>
              <a:spcAft>
                <a:spcPts val="1600"/>
              </a:spcAft>
              <a:buNone/>
            </a:pPr>
            <a:endParaRPr/>
          </a:p>
        </p:txBody>
      </p:sp>
      <p:sp>
        <p:nvSpPr>
          <p:cNvPr id="198" name="Google Shape;198;p22"/>
          <p:cNvSpPr txBox="1">
            <a:spLocks noGrp="1"/>
          </p:cNvSpPr>
          <p:nvPr>
            <p:ph type="body" idx="2"/>
          </p:nvPr>
        </p:nvSpPr>
        <p:spPr>
          <a:xfrm>
            <a:off x="4572000" y="917675"/>
            <a:ext cx="4132200" cy="36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Merriweather"/>
                <a:ea typeface="Merriweather"/>
                <a:cs typeface="Merriweather"/>
                <a:sym typeface="Merriweather"/>
              </a:rPr>
              <a:t>Temas Principales</a:t>
            </a:r>
            <a:r>
              <a:rPr lang="en" sz="1400">
                <a:latin typeface="Merriweather"/>
                <a:ea typeface="Merriweather"/>
                <a:cs typeface="Merriweather"/>
                <a:sym typeface="Merriweather"/>
              </a:rPr>
              <a:t>:</a:t>
            </a:r>
            <a:endParaRPr sz="1400">
              <a:latin typeface="Merriweather"/>
              <a:ea typeface="Merriweather"/>
              <a:cs typeface="Merriweather"/>
              <a:sym typeface="Merriweather"/>
            </a:endParaRPr>
          </a:p>
          <a:p>
            <a:pPr marL="457200" lvl="0" indent="-317500" algn="l" rtl="0">
              <a:spcBef>
                <a:spcPts val="1600"/>
              </a:spcBef>
              <a:spcAft>
                <a:spcPts val="0"/>
              </a:spcAft>
              <a:buSzPts val="1400"/>
              <a:buFont typeface="Merriweather"/>
              <a:buChar char="●"/>
            </a:pPr>
            <a:r>
              <a:rPr lang="en" sz="1400">
                <a:latin typeface="Merriweather"/>
                <a:ea typeface="Merriweather"/>
                <a:cs typeface="Merriweather"/>
                <a:sym typeface="Merriweather"/>
              </a:rPr>
              <a:t>Rol de género de una mujer</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Redefinir el significado de ser mujer</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a:latin typeface="Merriweather"/>
                <a:ea typeface="Merriweather"/>
                <a:cs typeface="Merriweather"/>
                <a:sym typeface="Merriweather"/>
              </a:rPr>
              <a:t>Cambiando la forma en que se ve la mujer en sociedad </a:t>
            </a:r>
            <a:endParaRPr sz="1400">
              <a:latin typeface="Merriweather"/>
              <a:ea typeface="Merriweather"/>
              <a:cs typeface="Merriweather"/>
              <a:sym typeface="Merriweather"/>
            </a:endParaRPr>
          </a:p>
          <a:p>
            <a:pPr marL="0" lvl="0" indent="0" algn="l" rtl="0">
              <a:spcBef>
                <a:spcPts val="1600"/>
              </a:spcBef>
              <a:spcAft>
                <a:spcPts val="0"/>
              </a:spcAft>
              <a:buNone/>
            </a:pPr>
            <a:r>
              <a:rPr lang="en" sz="1400" b="1">
                <a:latin typeface="Merriweather"/>
                <a:ea typeface="Merriweather"/>
                <a:cs typeface="Merriweather"/>
                <a:sym typeface="Merriweather"/>
              </a:rPr>
              <a:t>Ejemplos</a:t>
            </a:r>
            <a:r>
              <a:rPr lang="en" sz="1400">
                <a:latin typeface="Merriweather"/>
                <a:ea typeface="Merriweather"/>
                <a:cs typeface="Merriweather"/>
                <a:sym typeface="Merriweather"/>
              </a:rPr>
              <a:t>:</a:t>
            </a:r>
            <a:endParaRPr sz="1400">
              <a:latin typeface="Merriweather"/>
              <a:ea typeface="Merriweather"/>
              <a:cs typeface="Merriweather"/>
              <a:sym typeface="Merriweather"/>
            </a:endParaRPr>
          </a:p>
          <a:p>
            <a:pPr marL="457200" lvl="0" indent="-317500" algn="l" rtl="0">
              <a:spcBef>
                <a:spcPts val="1600"/>
              </a:spcBef>
              <a:spcAft>
                <a:spcPts val="0"/>
              </a:spcAft>
              <a:buSzPts val="1400"/>
              <a:buFont typeface="Merriweather"/>
              <a:buChar char="●"/>
            </a:pPr>
            <a:r>
              <a:rPr lang="en" sz="1400" i="1">
                <a:latin typeface="Merriweather"/>
                <a:ea typeface="Merriweather"/>
                <a:cs typeface="Merriweather"/>
                <a:sym typeface="Merriweather"/>
              </a:rPr>
              <a:t>Across a Hundred Mountains </a:t>
            </a:r>
            <a:r>
              <a:rPr lang="en" sz="1400">
                <a:latin typeface="Merriweather"/>
                <a:ea typeface="Merriweather"/>
                <a:cs typeface="Merriweather"/>
                <a:sym typeface="Merriweather"/>
              </a:rPr>
              <a:t>- Reyna Grande </a:t>
            </a:r>
            <a:endParaRPr sz="1400">
              <a:latin typeface="Merriweather"/>
              <a:ea typeface="Merriweather"/>
              <a:cs typeface="Merriweather"/>
              <a:sym typeface="Merriweather"/>
            </a:endParaRPr>
          </a:p>
          <a:p>
            <a:pPr marL="457200" lvl="0" indent="-317500" algn="l" rtl="0">
              <a:spcBef>
                <a:spcPts val="0"/>
              </a:spcBef>
              <a:spcAft>
                <a:spcPts val="0"/>
              </a:spcAft>
              <a:buSzPts val="1400"/>
              <a:buFont typeface="Merriweather"/>
              <a:buChar char="●"/>
            </a:pPr>
            <a:r>
              <a:rPr lang="en" sz="1400" i="1">
                <a:latin typeface="Merriweather"/>
                <a:ea typeface="Merriweather"/>
                <a:cs typeface="Merriweather"/>
                <a:sym typeface="Merriweather"/>
              </a:rPr>
              <a:t>Borderlands/La Frontera </a:t>
            </a:r>
            <a:r>
              <a:rPr lang="en" sz="1400">
                <a:latin typeface="Merriweather"/>
                <a:ea typeface="Merriweather"/>
                <a:cs typeface="Merriweather"/>
                <a:sym typeface="Merriweather"/>
              </a:rPr>
              <a:t>- Gloria Anzaldua</a:t>
            </a:r>
            <a:endParaRPr sz="14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960925" y="83125"/>
            <a:ext cx="7303500" cy="60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 La escritura y la (re)escritura</a:t>
            </a:r>
            <a:endParaRPr b="1">
              <a:latin typeface="Merriweather"/>
              <a:ea typeface="Merriweather"/>
              <a:cs typeface="Merriweather"/>
              <a:sym typeface="Merriweather"/>
            </a:endParaRPr>
          </a:p>
        </p:txBody>
      </p:sp>
      <p:sp>
        <p:nvSpPr>
          <p:cNvPr id="204" name="Google Shape;204;p23"/>
          <p:cNvSpPr txBox="1">
            <a:spLocks noGrp="1"/>
          </p:cNvSpPr>
          <p:nvPr>
            <p:ph type="body" idx="1"/>
          </p:nvPr>
        </p:nvSpPr>
        <p:spPr>
          <a:xfrm>
            <a:off x="193125" y="609900"/>
            <a:ext cx="4378800" cy="43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Merriweather"/>
                <a:ea typeface="Merriweather"/>
                <a:cs typeface="Merriweather"/>
                <a:sym typeface="Merriweather"/>
              </a:rPr>
              <a:t>Contexto Historico:</a:t>
            </a:r>
            <a:endParaRPr sz="1400" b="1">
              <a:latin typeface="Merriweather"/>
              <a:ea typeface="Merriweather"/>
              <a:cs typeface="Merriweather"/>
              <a:sym typeface="Merriweather"/>
            </a:endParaRPr>
          </a:p>
          <a:p>
            <a:pPr marL="457200" lvl="0" indent="-342900" algn="l" rtl="0">
              <a:lnSpc>
                <a:spcPct val="150000"/>
              </a:lnSpc>
              <a:spcBef>
                <a:spcPts val="1600"/>
              </a:spcBef>
              <a:spcAft>
                <a:spcPts val="0"/>
              </a:spcAft>
              <a:buSzPts val="1800"/>
              <a:buFont typeface="Merriweather"/>
              <a:buChar char="●"/>
            </a:pPr>
            <a:r>
              <a:rPr lang="en" sz="1400">
                <a:solidFill>
                  <a:srgbClr val="000000"/>
                </a:solidFill>
                <a:latin typeface="Merriweather"/>
                <a:ea typeface="Merriweather"/>
                <a:cs typeface="Merriweather"/>
                <a:sym typeface="Merriweather"/>
              </a:rPr>
              <a:t>Comenzó durante el movimiento chicana en los años 60 </a:t>
            </a:r>
            <a:endParaRPr sz="1400">
              <a:solidFill>
                <a:srgbClr val="000000"/>
              </a:solidFill>
              <a:latin typeface="Merriweather"/>
              <a:ea typeface="Merriweather"/>
              <a:cs typeface="Merriweather"/>
              <a:sym typeface="Merriweather"/>
            </a:endParaRPr>
          </a:p>
          <a:p>
            <a:pPr marL="457200" lvl="0" indent="-342900" algn="l" rtl="0">
              <a:lnSpc>
                <a:spcPct val="150000"/>
              </a:lnSpc>
              <a:spcBef>
                <a:spcPts val="1100"/>
              </a:spcBef>
              <a:spcAft>
                <a:spcPts val="0"/>
              </a:spcAft>
              <a:buSzPts val="1800"/>
              <a:buFont typeface="Merriweather"/>
              <a:buChar char="●"/>
            </a:pPr>
            <a:r>
              <a:rPr lang="en" sz="1400">
                <a:solidFill>
                  <a:srgbClr val="000000"/>
                </a:solidFill>
                <a:latin typeface="Merriweather"/>
                <a:ea typeface="Merriweather"/>
                <a:cs typeface="Merriweather"/>
                <a:sym typeface="Merriweather"/>
              </a:rPr>
              <a:t>Es una técnica </a:t>
            </a:r>
            <a:r>
              <a:rPr lang="en" sz="1400">
                <a:solidFill>
                  <a:srgbClr val="000000"/>
                </a:solidFill>
                <a:highlight>
                  <a:srgbClr val="FFFFFF"/>
                </a:highlight>
                <a:latin typeface="Merriweather"/>
                <a:ea typeface="Merriweather"/>
                <a:cs typeface="Merriweather"/>
                <a:sym typeface="Merriweather"/>
              </a:rPr>
              <a:t>utilizada por escritoras chicanas </a:t>
            </a:r>
            <a:endParaRPr sz="1400">
              <a:solidFill>
                <a:srgbClr val="000000"/>
              </a:solidFill>
              <a:highlight>
                <a:srgbClr val="FFFFFF"/>
              </a:highlight>
              <a:latin typeface="Merriweather"/>
              <a:ea typeface="Merriweather"/>
              <a:cs typeface="Merriweather"/>
              <a:sym typeface="Merriweather"/>
            </a:endParaRPr>
          </a:p>
          <a:p>
            <a:pPr marL="457200" lvl="0" indent="-342900" algn="l" rtl="0">
              <a:lnSpc>
                <a:spcPct val="150000"/>
              </a:lnSpc>
              <a:spcBef>
                <a:spcPts val="1100"/>
              </a:spcBef>
              <a:spcAft>
                <a:spcPts val="0"/>
              </a:spcAft>
              <a:buSzPts val="1800"/>
              <a:buFont typeface="Merriweather"/>
              <a:buChar char="●"/>
            </a:pPr>
            <a:r>
              <a:rPr lang="en" sz="1400">
                <a:solidFill>
                  <a:srgbClr val="000000"/>
                </a:solidFill>
                <a:highlight>
                  <a:srgbClr val="FFFFFF"/>
                </a:highlight>
                <a:latin typeface="Merriweather"/>
                <a:ea typeface="Merriweather"/>
                <a:cs typeface="Merriweather"/>
                <a:sym typeface="Merriweather"/>
              </a:rPr>
              <a:t>Rectifica la historia, añadirle complejidad, o para redimir a personajes históricos que tradicionalmente han sido juzgados de manera injusta o simplista</a:t>
            </a:r>
            <a:endParaRPr sz="1400">
              <a:solidFill>
                <a:srgbClr val="000000"/>
              </a:solidFill>
              <a:latin typeface="Merriweather"/>
              <a:ea typeface="Merriweather"/>
              <a:cs typeface="Merriweather"/>
              <a:sym typeface="Merriweather"/>
            </a:endParaRPr>
          </a:p>
          <a:p>
            <a:pPr marL="0" lvl="0" indent="0" algn="l" rtl="0">
              <a:spcBef>
                <a:spcPts val="1100"/>
              </a:spcBef>
              <a:spcAft>
                <a:spcPts val="1600"/>
              </a:spcAft>
              <a:buNone/>
            </a:pPr>
            <a:endParaRPr sz="1400">
              <a:latin typeface="Merriweather"/>
              <a:ea typeface="Merriweather"/>
              <a:cs typeface="Merriweather"/>
              <a:sym typeface="Merriweather"/>
            </a:endParaRPr>
          </a:p>
        </p:txBody>
      </p:sp>
      <p:sp>
        <p:nvSpPr>
          <p:cNvPr id="205" name="Google Shape;205;p23"/>
          <p:cNvSpPr txBox="1"/>
          <p:nvPr/>
        </p:nvSpPr>
        <p:spPr>
          <a:xfrm>
            <a:off x="4572000" y="609900"/>
            <a:ext cx="4310400" cy="4157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b="1">
                <a:solidFill>
                  <a:schemeClr val="dk2"/>
                </a:solidFill>
                <a:latin typeface="Merriweather"/>
                <a:ea typeface="Merriweather"/>
                <a:cs typeface="Merriweather"/>
                <a:sym typeface="Merriweather"/>
              </a:rPr>
              <a:t>Temas Principales</a:t>
            </a:r>
            <a:r>
              <a:rPr lang="en" sz="1500">
                <a:solidFill>
                  <a:schemeClr val="dk2"/>
                </a:solidFill>
                <a:latin typeface="Merriweather"/>
                <a:ea typeface="Merriweather"/>
                <a:cs typeface="Merriweather"/>
                <a:sym typeface="Merriweather"/>
              </a:rPr>
              <a:t>:</a:t>
            </a:r>
            <a:endParaRPr b="1">
              <a:latin typeface="Merriweather"/>
              <a:ea typeface="Merriweather"/>
              <a:cs typeface="Merriweather"/>
              <a:sym typeface="Merriweather"/>
            </a:endParaRPr>
          </a:p>
          <a:p>
            <a:pPr marL="457200" lvl="0" indent="-317500" algn="l" rtl="0">
              <a:lnSpc>
                <a:spcPct val="150000"/>
              </a:lnSpc>
              <a:spcBef>
                <a:spcPts val="1600"/>
              </a:spcBef>
              <a:spcAft>
                <a:spcPts val="0"/>
              </a:spcAft>
              <a:buSzPts val="1400"/>
              <a:buFont typeface="Merriweather"/>
              <a:buChar char="●"/>
            </a:pPr>
            <a:r>
              <a:rPr lang="en">
                <a:latin typeface="Merriweather"/>
                <a:ea typeface="Merriweather"/>
                <a:cs typeface="Merriweather"/>
                <a:sym typeface="Merriweather"/>
              </a:rPr>
              <a:t>Religión</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Feminismo</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El cambio de arquetipos de mujeres </a:t>
            </a:r>
            <a:endParaRPr>
              <a:latin typeface="Merriweather"/>
              <a:ea typeface="Merriweather"/>
              <a:cs typeface="Merriweather"/>
              <a:sym typeface="Merriweather"/>
            </a:endParaRPr>
          </a:p>
          <a:p>
            <a:pPr marL="0" lvl="0" indent="0" algn="l" rtl="0">
              <a:lnSpc>
                <a:spcPct val="150000"/>
              </a:lnSpc>
              <a:spcBef>
                <a:spcPts val="0"/>
              </a:spcBef>
              <a:spcAft>
                <a:spcPts val="0"/>
              </a:spcAft>
              <a:buNone/>
            </a:pPr>
            <a:endParaRPr b="1">
              <a:latin typeface="Merriweather"/>
              <a:ea typeface="Merriweather"/>
              <a:cs typeface="Merriweather"/>
              <a:sym typeface="Merriweather"/>
            </a:endParaRPr>
          </a:p>
          <a:p>
            <a:pPr marL="0" lvl="0" indent="0" algn="l" rtl="0">
              <a:lnSpc>
                <a:spcPct val="150000"/>
              </a:lnSpc>
              <a:spcBef>
                <a:spcPts val="0"/>
              </a:spcBef>
              <a:spcAft>
                <a:spcPts val="0"/>
              </a:spcAft>
              <a:buNone/>
            </a:pPr>
            <a:r>
              <a:rPr lang="en" b="1">
                <a:latin typeface="Merriweather"/>
                <a:ea typeface="Merriweather"/>
                <a:cs typeface="Merriweather"/>
                <a:sym typeface="Merriweather"/>
              </a:rPr>
              <a:t>Ejemplos:</a:t>
            </a:r>
            <a:endParaRPr b="1">
              <a:latin typeface="Merriweather"/>
              <a:ea typeface="Merriweather"/>
              <a:cs typeface="Merriweather"/>
              <a:sym typeface="Merriweather"/>
            </a:endParaRPr>
          </a:p>
          <a:p>
            <a:pPr marL="0" lvl="0" indent="0" algn="l" rtl="0">
              <a:lnSpc>
                <a:spcPct val="150000"/>
              </a:lnSpc>
              <a:spcBef>
                <a:spcPts val="0"/>
              </a:spcBef>
              <a:spcAft>
                <a:spcPts val="0"/>
              </a:spcAft>
              <a:buNone/>
            </a:pPr>
            <a:endParaRPr b="1">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i="1">
                <a:latin typeface="Merriweather"/>
                <a:ea typeface="Merriweather"/>
                <a:cs typeface="Merriweather"/>
                <a:sym typeface="Merriweather"/>
              </a:rPr>
              <a:t>Guadalupe the Sexgodess</a:t>
            </a:r>
            <a:r>
              <a:rPr lang="en">
                <a:latin typeface="Merriweather"/>
                <a:ea typeface="Merriweather"/>
                <a:cs typeface="Merriweather"/>
                <a:sym typeface="Merriweather"/>
              </a:rPr>
              <a:t> - Sandra Cisneros </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i="1">
                <a:latin typeface="Merriweather"/>
                <a:ea typeface="Merriweather"/>
                <a:cs typeface="Merriweather"/>
                <a:sym typeface="Merriweather"/>
              </a:rPr>
              <a:t>Woman Hollering Creek </a:t>
            </a:r>
            <a:r>
              <a:rPr lang="en">
                <a:latin typeface="Merriweather"/>
                <a:ea typeface="Merriweather"/>
                <a:cs typeface="Merriweather"/>
                <a:sym typeface="Merriweather"/>
              </a:rPr>
              <a:t>- Sandra Cisneros</a:t>
            </a:r>
            <a:endParaRPr>
              <a:latin typeface="Merriweather"/>
              <a:ea typeface="Merriweather"/>
              <a:cs typeface="Merriweather"/>
              <a:sym typeface="Merriweather"/>
            </a:endParaRPr>
          </a:p>
        </p:txBody>
      </p:sp>
      <p:pic>
        <p:nvPicPr>
          <p:cNvPr id="206" name="Google Shape;206;p23"/>
          <p:cNvPicPr preferRelativeResize="0"/>
          <p:nvPr/>
        </p:nvPicPr>
        <p:blipFill>
          <a:blip r:embed="rId3">
            <a:alphaModFix/>
          </a:blip>
          <a:stretch>
            <a:fillRect/>
          </a:stretch>
        </p:blipFill>
        <p:spPr>
          <a:xfrm>
            <a:off x="7358950" y="691225"/>
            <a:ext cx="1339200" cy="121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229600" y="225525"/>
            <a:ext cx="8634300" cy="6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Tradición de la novela detectivesca</a:t>
            </a:r>
            <a:endParaRPr b="1">
              <a:latin typeface="Merriweather"/>
              <a:ea typeface="Merriweather"/>
              <a:cs typeface="Merriweather"/>
              <a:sym typeface="Merriweather"/>
            </a:endParaRPr>
          </a:p>
        </p:txBody>
      </p:sp>
      <p:sp>
        <p:nvSpPr>
          <p:cNvPr id="212" name="Google Shape;212;p24"/>
          <p:cNvSpPr txBox="1">
            <a:spLocks noGrp="1"/>
          </p:cNvSpPr>
          <p:nvPr>
            <p:ph type="body" idx="1"/>
          </p:nvPr>
        </p:nvSpPr>
        <p:spPr>
          <a:xfrm>
            <a:off x="368275" y="752200"/>
            <a:ext cx="4033200" cy="4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Merriweather"/>
                <a:ea typeface="Merriweather"/>
                <a:cs typeface="Merriweather"/>
                <a:sym typeface="Merriweather"/>
              </a:rPr>
              <a:t>Contexto Histórico:</a:t>
            </a:r>
            <a:endParaRPr sz="1400" b="1">
              <a:solidFill>
                <a:srgbClr val="000000"/>
              </a:solidFill>
              <a:latin typeface="Merriweather"/>
              <a:ea typeface="Merriweather"/>
              <a:cs typeface="Merriweather"/>
              <a:sym typeface="Merriweather"/>
            </a:endParaRPr>
          </a:p>
          <a:p>
            <a:pPr marL="457200" lvl="0" indent="-311150" algn="l" rtl="0">
              <a:lnSpc>
                <a:spcPct val="150000"/>
              </a:lnSpc>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Introducido en el siglo XVIII</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Comenzó cuando en la prisión de Newgate en Londres fue autorizado a publicar las historias de criminales notorios </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El primer tipo fue llamado novela gótica </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Desde allí pasó a la edad de oro </a:t>
            </a:r>
            <a:endParaRPr>
              <a:solidFill>
                <a:srgbClr val="000000"/>
              </a:solidFill>
              <a:latin typeface="Merriweather"/>
              <a:ea typeface="Merriweather"/>
              <a:cs typeface="Merriweather"/>
              <a:sym typeface="Merriweather"/>
            </a:endParaRPr>
          </a:p>
          <a:p>
            <a:pPr marL="0" lvl="0" indent="0" algn="l" rtl="0">
              <a:spcBef>
                <a:spcPts val="1600"/>
              </a:spcBef>
              <a:spcAft>
                <a:spcPts val="0"/>
              </a:spcAft>
              <a:buNone/>
            </a:pPr>
            <a:endParaRPr>
              <a:solidFill>
                <a:srgbClr val="434343"/>
              </a:solidFill>
              <a:latin typeface="Merriweather"/>
              <a:ea typeface="Merriweather"/>
              <a:cs typeface="Merriweather"/>
              <a:sym typeface="Merriweather"/>
            </a:endParaRPr>
          </a:p>
          <a:p>
            <a:pPr marL="0" lvl="0" indent="0" algn="l" rtl="0">
              <a:spcBef>
                <a:spcPts val="1600"/>
              </a:spcBef>
              <a:spcAft>
                <a:spcPts val="0"/>
              </a:spcAft>
              <a:buNone/>
            </a:pPr>
            <a:endParaRPr>
              <a:solidFill>
                <a:srgbClr val="434343"/>
              </a:solidFill>
              <a:latin typeface="Merriweather"/>
              <a:ea typeface="Merriweather"/>
              <a:cs typeface="Merriweather"/>
              <a:sym typeface="Merriweather"/>
            </a:endParaRPr>
          </a:p>
          <a:p>
            <a:pPr marL="0" lvl="0" indent="0" algn="l" rtl="0">
              <a:spcBef>
                <a:spcPts val="1600"/>
              </a:spcBef>
              <a:spcAft>
                <a:spcPts val="1600"/>
              </a:spcAft>
              <a:buNone/>
            </a:pPr>
            <a:endParaRPr b="1"/>
          </a:p>
        </p:txBody>
      </p:sp>
      <p:sp>
        <p:nvSpPr>
          <p:cNvPr id="213" name="Google Shape;213;p24"/>
          <p:cNvSpPr txBox="1">
            <a:spLocks noGrp="1"/>
          </p:cNvSpPr>
          <p:nvPr>
            <p:ph type="body" idx="2"/>
          </p:nvPr>
        </p:nvSpPr>
        <p:spPr>
          <a:xfrm>
            <a:off x="4638675" y="752200"/>
            <a:ext cx="4225200" cy="4058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a:solidFill>
                  <a:srgbClr val="000000"/>
                </a:solidFill>
                <a:latin typeface="Merriweather"/>
                <a:ea typeface="Merriweather"/>
                <a:cs typeface="Merriweather"/>
                <a:sym typeface="Merriweather"/>
              </a:rPr>
              <a:t>Temas Principales:</a:t>
            </a:r>
            <a:endParaRPr sz="1400" b="1">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Enfoca la atención en el examen de evidencia </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Asesinato </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Crimen cometido </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El proceso del trabajo del(a) detective </a:t>
            </a:r>
            <a:endParaRPr>
              <a:solidFill>
                <a:srgbClr val="000000"/>
              </a:solidFill>
              <a:latin typeface="Merriweather"/>
              <a:ea typeface="Merriweather"/>
              <a:cs typeface="Merriweather"/>
              <a:sym typeface="Merriweather"/>
            </a:endParaRPr>
          </a:p>
          <a:p>
            <a:pPr marL="0" lvl="0" indent="0" algn="l" rtl="0">
              <a:lnSpc>
                <a:spcPct val="150000"/>
              </a:lnSpc>
              <a:spcBef>
                <a:spcPts val="0"/>
              </a:spcBef>
              <a:spcAft>
                <a:spcPts val="0"/>
              </a:spcAft>
              <a:buNone/>
            </a:pPr>
            <a:endParaRPr sz="1400" b="1">
              <a:solidFill>
                <a:srgbClr val="000000"/>
              </a:solidFill>
              <a:latin typeface="Merriweather"/>
              <a:ea typeface="Merriweather"/>
              <a:cs typeface="Merriweather"/>
              <a:sym typeface="Merriweather"/>
            </a:endParaRPr>
          </a:p>
          <a:p>
            <a:pPr marL="0" lvl="0" indent="0" algn="l" rtl="0">
              <a:lnSpc>
                <a:spcPct val="150000"/>
              </a:lnSpc>
              <a:spcBef>
                <a:spcPts val="0"/>
              </a:spcBef>
              <a:spcAft>
                <a:spcPts val="0"/>
              </a:spcAft>
              <a:buNone/>
            </a:pPr>
            <a:r>
              <a:rPr lang="en" sz="1400" b="1">
                <a:solidFill>
                  <a:srgbClr val="000000"/>
                </a:solidFill>
                <a:latin typeface="Merriweather"/>
                <a:ea typeface="Merriweather"/>
                <a:cs typeface="Merriweather"/>
                <a:sym typeface="Merriweather"/>
              </a:rPr>
              <a:t>Ejemplos:</a:t>
            </a:r>
            <a:endParaRPr sz="1400" b="1">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i="1">
                <a:solidFill>
                  <a:srgbClr val="000000"/>
                </a:solidFill>
                <a:latin typeface="Merriweather"/>
                <a:ea typeface="Merriweather"/>
                <a:cs typeface="Merriweather"/>
                <a:sym typeface="Merriweather"/>
              </a:rPr>
              <a:t>The Tell-Tale Heart </a:t>
            </a:r>
            <a:r>
              <a:rPr lang="en">
                <a:solidFill>
                  <a:srgbClr val="000000"/>
                </a:solidFill>
                <a:latin typeface="Merriweather"/>
                <a:ea typeface="Merriweather"/>
                <a:cs typeface="Merriweather"/>
                <a:sym typeface="Merriweather"/>
              </a:rPr>
              <a:t>- Edgar Allan Poe </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i="1">
                <a:solidFill>
                  <a:srgbClr val="000000"/>
                </a:solidFill>
                <a:latin typeface="Merriweather"/>
                <a:ea typeface="Merriweather"/>
                <a:cs typeface="Merriweather"/>
                <a:sym typeface="Merriweather"/>
              </a:rPr>
              <a:t>La Muerte Y La Brújula </a:t>
            </a:r>
            <a:r>
              <a:rPr lang="en">
                <a:solidFill>
                  <a:srgbClr val="000000"/>
                </a:solidFill>
                <a:latin typeface="Merriweather"/>
                <a:ea typeface="Merriweather"/>
                <a:cs typeface="Merriweather"/>
                <a:sym typeface="Merriweather"/>
              </a:rPr>
              <a:t>- Jorge Luis Borges</a:t>
            </a:r>
            <a:endParaRPr>
              <a:solidFill>
                <a:srgbClr val="000000"/>
              </a:solidFill>
              <a:latin typeface="Merriweather"/>
              <a:ea typeface="Merriweather"/>
              <a:cs typeface="Merriweather"/>
              <a:sym typeface="Merriweather"/>
            </a:endParaRPr>
          </a:p>
          <a:p>
            <a:pPr marL="0" lvl="0" indent="0" algn="l" rtl="0">
              <a:lnSpc>
                <a:spcPct val="150000"/>
              </a:lnSpc>
              <a:spcBef>
                <a:spcPts val="0"/>
              </a:spcBef>
              <a:spcAft>
                <a:spcPts val="0"/>
              </a:spcAft>
              <a:buNone/>
            </a:pPr>
            <a:endParaRPr>
              <a:solidFill>
                <a:srgbClr val="000000"/>
              </a:solidFill>
              <a:latin typeface="Merriweather"/>
              <a:ea typeface="Merriweather"/>
              <a:cs typeface="Merriweather"/>
              <a:sym typeface="Merriweather"/>
            </a:endParaRPr>
          </a:p>
          <a:p>
            <a:pPr marL="0" lvl="0" indent="0" algn="l" rtl="0">
              <a:lnSpc>
                <a:spcPct val="150000"/>
              </a:lnSpc>
              <a:spcBef>
                <a:spcPts val="0"/>
              </a:spcBef>
              <a:spcAft>
                <a:spcPts val="1600"/>
              </a:spcAft>
              <a:buNone/>
            </a:pPr>
            <a:endParaRPr>
              <a:solidFill>
                <a:srgbClr val="000000"/>
              </a:solidFill>
            </a:endParaRPr>
          </a:p>
        </p:txBody>
      </p:sp>
      <p:pic>
        <p:nvPicPr>
          <p:cNvPr id="214" name="Google Shape;214;p24"/>
          <p:cNvPicPr preferRelativeResize="0"/>
          <p:nvPr/>
        </p:nvPicPr>
        <p:blipFill>
          <a:blip r:embed="rId3">
            <a:alphaModFix/>
          </a:blip>
          <a:stretch>
            <a:fillRect/>
          </a:stretch>
        </p:blipFill>
        <p:spPr>
          <a:xfrm>
            <a:off x="3104950" y="3338575"/>
            <a:ext cx="1533725" cy="1533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819150" y="177650"/>
            <a:ext cx="7505700" cy="720600"/>
          </a:xfrm>
          <a:prstGeom prst="rect">
            <a:avLst/>
          </a:prstGeom>
        </p:spPr>
        <p:txBody>
          <a:bodyPr spcFirstLastPara="1" wrap="square" lIns="91425" tIns="91425" rIns="91425" bIns="91425" anchor="t" anchorCtr="0">
            <a:noAutofit/>
          </a:bodyPr>
          <a:lstStyle/>
          <a:p>
            <a:pPr marL="0" lvl="0" indent="0" algn="ctr" rtl="0">
              <a:lnSpc>
                <a:spcPct val="240000"/>
              </a:lnSpc>
              <a:spcBef>
                <a:spcPts val="0"/>
              </a:spcBef>
              <a:spcAft>
                <a:spcPts val="0"/>
              </a:spcAft>
              <a:buNone/>
            </a:pPr>
            <a:r>
              <a:rPr lang="en" b="1">
                <a:latin typeface="Merriweather"/>
                <a:ea typeface="Merriweather"/>
                <a:cs typeface="Merriweather"/>
                <a:sym typeface="Merriweather"/>
              </a:rPr>
              <a:t>La Novela Detectivesca Chicana </a:t>
            </a:r>
            <a:endParaRPr b="1">
              <a:latin typeface="Merriweather"/>
              <a:ea typeface="Merriweather"/>
              <a:cs typeface="Merriweather"/>
              <a:sym typeface="Merriweather"/>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ctr" rtl="0">
              <a:spcBef>
                <a:spcPts val="0"/>
              </a:spcBef>
              <a:spcAft>
                <a:spcPts val="0"/>
              </a:spcAft>
              <a:buNone/>
            </a:pPr>
            <a:endParaRPr b="1">
              <a:latin typeface="Merriweather"/>
              <a:ea typeface="Merriweather"/>
              <a:cs typeface="Merriweather"/>
              <a:sym typeface="Merriweather"/>
            </a:endParaRPr>
          </a:p>
        </p:txBody>
      </p:sp>
      <p:sp>
        <p:nvSpPr>
          <p:cNvPr id="220" name="Google Shape;220;p25"/>
          <p:cNvSpPr txBox="1">
            <a:spLocks noGrp="1"/>
          </p:cNvSpPr>
          <p:nvPr>
            <p:ph type="body" idx="2"/>
          </p:nvPr>
        </p:nvSpPr>
        <p:spPr>
          <a:xfrm>
            <a:off x="264300" y="713975"/>
            <a:ext cx="8453700" cy="389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Merriweather"/>
                <a:ea typeface="Merriweather"/>
                <a:cs typeface="Merriweather"/>
                <a:sym typeface="Merriweather"/>
              </a:rPr>
              <a:t>Ejemplo:</a:t>
            </a:r>
            <a:endParaRPr sz="1500" b="1">
              <a:latin typeface="Merriweather"/>
              <a:ea typeface="Merriweather"/>
              <a:cs typeface="Merriweather"/>
              <a:sym typeface="Merriweather"/>
            </a:endParaRPr>
          </a:p>
          <a:p>
            <a:pPr marL="457200" lvl="0" indent="-323850" algn="l" rtl="0">
              <a:spcBef>
                <a:spcPts val="1600"/>
              </a:spcBef>
              <a:spcAft>
                <a:spcPts val="0"/>
              </a:spcAft>
              <a:buClr>
                <a:srgbClr val="000000"/>
              </a:buClr>
              <a:buSzPts val="1500"/>
              <a:buFont typeface="Merriweather"/>
              <a:buChar char="●"/>
            </a:pPr>
            <a:r>
              <a:rPr lang="en" sz="1500">
                <a:solidFill>
                  <a:srgbClr val="000000"/>
                </a:solidFill>
                <a:latin typeface="Merriweather"/>
                <a:ea typeface="Merriweather"/>
                <a:cs typeface="Merriweather"/>
                <a:sym typeface="Merriweather"/>
              </a:rPr>
              <a:t>“</a:t>
            </a:r>
            <a:r>
              <a:rPr lang="en" sz="1500" i="1">
                <a:solidFill>
                  <a:srgbClr val="000000"/>
                </a:solidFill>
                <a:latin typeface="Merriweather"/>
                <a:ea typeface="Merriweather"/>
                <a:cs typeface="Merriweather"/>
                <a:sym typeface="Merriweather"/>
              </a:rPr>
              <a:t>Down a dark tunnel, I run after someone, but I can’t tell who. A man’s hand emerges from the darkness, the long, thin fingers and thumb wrapped around the stock of a pistol. An elegant hand. How can such a beautiful hand, more suited for the piano or the guitar, wield an instrument of death?. The hand retreats back into the darkness. “Why did you take him from me?” questions a raspy voice-I cannot tell if man or woman. Suddenly I am pursuing the acrobat up a long staircase. A sharp pain stabs at my belly. I fall on my knees, gasping for breath.”</a:t>
            </a:r>
            <a:endParaRPr sz="1500" i="1">
              <a:solidFill>
                <a:srgbClr val="000000"/>
              </a:solidFill>
              <a:latin typeface="Merriweather"/>
              <a:ea typeface="Merriweather"/>
              <a:cs typeface="Merriweather"/>
              <a:sym typeface="Merriweather"/>
            </a:endParaRPr>
          </a:p>
          <a:p>
            <a:pPr marL="0" lvl="0" indent="0" algn="l" rtl="0">
              <a:spcBef>
                <a:spcPts val="1600"/>
              </a:spcBef>
              <a:spcAft>
                <a:spcPts val="1600"/>
              </a:spcAft>
              <a:buNone/>
            </a:pPr>
            <a:r>
              <a:rPr lang="en" sz="1500" i="1">
                <a:solidFill>
                  <a:srgbClr val="000000"/>
                </a:solidFill>
                <a:latin typeface="Merriweather"/>
                <a:ea typeface="Merriweather"/>
                <a:cs typeface="Merriweather"/>
                <a:sym typeface="Merriweather"/>
              </a:rPr>
              <a:t>-Black Widow’s Wardrobe (pg.44)</a:t>
            </a:r>
            <a:endParaRPr sz="1500" i="1">
              <a:solidFill>
                <a:srgbClr val="000000"/>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19150" y="129525"/>
            <a:ext cx="7505700" cy="69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Reseña Historica</a:t>
            </a:r>
            <a:endParaRPr b="1">
              <a:latin typeface="Merriweather"/>
              <a:ea typeface="Merriweather"/>
              <a:cs typeface="Merriweather"/>
              <a:sym typeface="Merriweather"/>
            </a:endParaRPr>
          </a:p>
        </p:txBody>
      </p:sp>
      <p:pic>
        <p:nvPicPr>
          <p:cNvPr id="226" name="Google Shape;226;p26"/>
          <p:cNvPicPr preferRelativeResize="0"/>
          <p:nvPr/>
        </p:nvPicPr>
        <p:blipFill>
          <a:blip r:embed="rId3">
            <a:alphaModFix/>
          </a:blip>
          <a:stretch>
            <a:fillRect/>
          </a:stretch>
        </p:blipFill>
        <p:spPr>
          <a:xfrm>
            <a:off x="6858500" y="3044325"/>
            <a:ext cx="1903750" cy="1895300"/>
          </a:xfrm>
          <a:prstGeom prst="rect">
            <a:avLst/>
          </a:prstGeom>
          <a:noFill/>
          <a:ln>
            <a:noFill/>
          </a:ln>
        </p:spPr>
      </p:pic>
      <p:sp>
        <p:nvSpPr>
          <p:cNvPr id="227" name="Google Shape;227;p26"/>
          <p:cNvSpPr txBox="1"/>
          <p:nvPr/>
        </p:nvSpPr>
        <p:spPr>
          <a:xfrm>
            <a:off x="513200" y="876200"/>
            <a:ext cx="3616200" cy="3683100"/>
          </a:xfrm>
          <a:prstGeom prst="rect">
            <a:avLst/>
          </a:prstGeom>
          <a:noFill/>
          <a:ln>
            <a:noFill/>
          </a:ln>
        </p:spPr>
        <p:txBody>
          <a:bodyPr spcFirstLastPara="1" wrap="square" lIns="91425" tIns="91425" rIns="91425" bIns="91425" anchor="t" anchorCtr="0">
            <a:noAutofit/>
          </a:bodyPr>
          <a:lstStyle/>
          <a:p>
            <a:pPr marL="0" lvl="0" indent="0" algn="l" rtl="0">
              <a:lnSpc>
                <a:spcPct val="300000"/>
              </a:lnSpc>
              <a:spcBef>
                <a:spcPts val="0"/>
              </a:spcBef>
              <a:spcAft>
                <a:spcPts val="0"/>
              </a:spcAft>
              <a:buNone/>
            </a:pPr>
            <a:r>
              <a:rPr lang="en" sz="1800" b="1">
                <a:latin typeface="Merriweather"/>
                <a:ea typeface="Merriweather"/>
                <a:cs typeface="Merriweather"/>
                <a:sym typeface="Merriweather"/>
              </a:rPr>
              <a:t>La Virgen de Guadalupe </a:t>
            </a:r>
            <a:endParaRPr sz="1800" b="1">
              <a:latin typeface="Merriweather"/>
              <a:ea typeface="Merriweather"/>
              <a:cs typeface="Merriweather"/>
              <a:sym typeface="Merriweather"/>
            </a:endParaRPr>
          </a:p>
          <a:p>
            <a:pPr marL="0" lvl="0" indent="0" algn="l" rtl="0">
              <a:lnSpc>
                <a:spcPct val="300000"/>
              </a:lnSpc>
              <a:spcBef>
                <a:spcPts val="0"/>
              </a:spcBef>
              <a:spcAft>
                <a:spcPts val="0"/>
              </a:spcAft>
              <a:buNone/>
            </a:pPr>
            <a:r>
              <a:rPr lang="en" sz="1800" b="1">
                <a:latin typeface="Merriweather"/>
                <a:ea typeface="Merriweather"/>
                <a:cs typeface="Merriweather"/>
                <a:sym typeface="Merriweather"/>
              </a:rPr>
              <a:t>La Malinche </a:t>
            </a:r>
            <a:endParaRPr/>
          </a:p>
          <a:p>
            <a:pPr marL="0" lvl="0" indent="0" algn="l" rtl="0">
              <a:lnSpc>
                <a:spcPct val="300000"/>
              </a:lnSpc>
              <a:spcBef>
                <a:spcPts val="0"/>
              </a:spcBef>
              <a:spcAft>
                <a:spcPts val="0"/>
              </a:spcAft>
              <a:buNone/>
            </a:pPr>
            <a:r>
              <a:rPr lang="en" sz="1800" b="1">
                <a:solidFill>
                  <a:schemeClr val="dk2"/>
                </a:solidFill>
                <a:latin typeface="Merriweather"/>
                <a:ea typeface="Merriweather"/>
                <a:cs typeface="Merriweather"/>
                <a:sym typeface="Merriweather"/>
              </a:rPr>
              <a:t>Joaquín Murrieta</a:t>
            </a:r>
            <a:endParaRPr/>
          </a:p>
          <a:p>
            <a:pPr marL="0" lvl="0" indent="0" algn="l" rtl="0">
              <a:lnSpc>
                <a:spcPct val="300000"/>
              </a:lnSpc>
              <a:spcBef>
                <a:spcPts val="0"/>
              </a:spcBef>
              <a:spcAft>
                <a:spcPts val="0"/>
              </a:spcAft>
              <a:buNone/>
            </a:pPr>
            <a:endParaRPr sz="1800" b="1">
              <a:latin typeface="Merriweather"/>
              <a:ea typeface="Merriweather"/>
              <a:cs typeface="Merriweather"/>
              <a:sym typeface="Merriweather"/>
            </a:endParaRPr>
          </a:p>
        </p:txBody>
      </p:sp>
      <p:sp>
        <p:nvSpPr>
          <p:cNvPr id="228" name="Google Shape;228;p26"/>
          <p:cNvSpPr txBox="1"/>
          <p:nvPr/>
        </p:nvSpPr>
        <p:spPr>
          <a:xfrm>
            <a:off x="3837350" y="876200"/>
            <a:ext cx="4121400" cy="3715800"/>
          </a:xfrm>
          <a:prstGeom prst="rect">
            <a:avLst/>
          </a:prstGeom>
          <a:noFill/>
          <a:ln>
            <a:noFill/>
          </a:ln>
        </p:spPr>
        <p:txBody>
          <a:bodyPr spcFirstLastPara="1" wrap="square" lIns="91425" tIns="91425" rIns="91425" bIns="91425" anchor="t" anchorCtr="0">
            <a:noAutofit/>
          </a:bodyPr>
          <a:lstStyle/>
          <a:p>
            <a:pPr marL="457200" lvl="0" indent="-323850" algn="l" rtl="0">
              <a:lnSpc>
                <a:spcPct val="200000"/>
              </a:lnSpc>
              <a:spcBef>
                <a:spcPts val="0"/>
              </a:spcBef>
              <a:spcAft>
                <a:spcPts val="0"/>
              </a:spcAft>
              <a:buClr>
                <a:schemeClr val="dk2"/>
              </a:buClr>
              <a:buSzPts val="1500"/>
              <a:buFont typeface="Merriweather"/>
              <a:buChar char="●"/>
            </a:pPr>
            <a:r>
              <a:rPr lang="en" sz="1500">
                <a:solidFill>
                  <a:schemeClr val="dk2"/>
                </a:solidFill>
                <a:latin typeface="Merriweather"/>
                <a:ea typeface="Merriweather"/>
                <a:cs typeface="Merriweather"/>
                <a:sym typeface="Merriweather"/>
              </a:rPr>
              <a:t>Historia o Biografia </a:t>
            </a:r>
            <a:endParaRPr sz="1500">
              <a:solidFill>
                <a:schemeClr val="dk2"/>
              </a:solidFill>
              <a:latin typeface="Merriweather"/>
              <a:ea typeface="Merriweather"/>
              <a:cs typeface="Merriweather"/>
              <a:sym typeface="Merriweather"/>
            </a:endParaRPr>
          </a:p>
          <a:p>
            <a:pPr marL="457200" lvl="0" indent="-323850" algn="l" rtl="0">
              <a:lnSpc>
                <a:spcPct val="200000"/>
              </a:lnSpc>
              <a:spcBef>
                <a:spcPts val="0"/>
              </a:spcBef>
              <a:spcAft>
                <a:spcPts val="0"/>
              </a:spcAft>
              <a:buClr>
                <a:schemeClr val="dk2"/>
              </a:buClr>
              <a:buSzPts val="1500"/>
              <a:buFont typeface="Merriweather"/>
              <a:buChar char="●"/>
            </a:pPr>
            <a:r>
              <a:rPr lang="en" sz="1500">
                <a:solidFill>
                  <a:schemeClr val="dk2"/>
                </a:solidFill>
                <a:latin typeface="Merriweather"/>
                <a:ea typeface="Merriweather"/>
                <a:cs typeface="Merriweather"/>
                <a:sym typeface="Merriweather"/>
              </a:rPr>
              <a:t>Incorporación dentro de la novela  </a:t>
            </a:r>
            <a:r>
              <a:rPr lang="en" sz="1500" i="1">
                <a:solidFill>
                  <a:schemeClr val="dk2"/>
                </a:solidFill>
                <a:latin typeface="Merriweather"/>
                <a:ea typeface="Merriweather"/>
                <a:cs typeface="Merriweather"/>
                <a:sym typeface="Merriweather"/>
              </a:rPr>
              <a:t>Death at Solstice o Black Widow’s Wardrobe</a:t>
            </a:r>
            <a:endParaRPr sz="1500" i="1">
              <a:solidFill>
                <a:schemeClr val="dk2"/>
              </a:solidFill>
              <a:latin typeface="Merriweather"/>
              <a:ea typeface="Merriweather"/>
              <a:cs typeface="Merriweather"/>
              <a:sym typeface="Merriweather"/>
            </a:endParaRPr>
          </a:p>
          <a:p>
            <a:pPr marL="0" lvl="0" indent="0" algn="l" rtl="0">
              <a:lnSpc>
                <a:spcPct val="200000"/>
              </a:lnSpc>
              <a:spcBef>
                <a:spcPts val="1600"/>
              </a:spcBef>
              <a:spcAft>
                <a:spcPts val="0"/>
              </a:spcAft>
              <a:buNone/>
            </a:pPr>
            <a:endParaRPr>
              <a:solidFill>
                <a:srgbClr val="434343"/>
              </a:solidFill>
              <a:latin typeface="Merriweather"/>
              <a:ea typeface="Merriweather"/>
              <a:cs typeface="Merriweather"/>
              <a:sym typeface="Merriweather"/>
            </a:endParaRPr>
          </a:p>
          <a:p>
            <a:pPr marL="0" lvl="0" indent="0" algn="l" rtl="0">
              <a:lnSpc>
                <a:spcPct val="200000"/>
              </a:lnSpc>
              <a:spcBef>
                <a:spcPts val="0"/>
              </a:spcBef>
              <a:spcAft>
                <a:spcPts val="0"/>
              </a:spcAft>
              <a:buNone/>
            </a:pPr>
            <a:endParaRPr/>
          </a:p>
          <a:p>
            <a:pPr marL="0" lvl="0" indent="0" algn="l" rtl="0">
              <a:spcBef>
                <a:spcPts val="160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txBox="1">
            <a:spLocks noGrp="1"/>
          </p:cNvSpPr>
          <p:nvPr>
            <p:ph type="title"/>
          </p:nvPr>
        </p:nvSpPr>
        <p:spPr>
          <a:xfrm>
            <a:off x="819150" y="160450"/>
            <a:ext cx="7505700" cy="6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La Virgen de Guadalupe</a:t>
            </a:r>
            <a:endParaRPr b="1">
              <a:latin typeface="Merriweather"/>
              <a:ea typeface="Merriweather"/>
              <a:cs typeface="Merriweather"/>
              <a:sym typeface="Merriweather"/>
            </a:endParaRPr>
          </a:p>
        </p:txBody>
      </p:sp>
      <p:sp>
        <p:nvSpPr>
          <p:cNvPr id="234" name="Google Shape;234;p27"/>
          <p:cNvSpPr txBox="1">
            <a:spLocks noGrp="1"/>
          </p:cNvSpPr>
          <p:nvPr>
            <p:ph type="body" idx="1"/>
          </p:nvPr>
        </p:nvSpPr>
        <p:spPr>
          <a:xfrm>
            <a:off x="218800" y="732500"/>
            <a:ext cx="5778300" cy="42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Merriweather"/>
                <a:ea typeface="Merriweather"/>
                <a:cs typeface="Merriweather"/>
                <a:sym typeface="Merriweather"/>
              </a:rPr>
              <a:t>Hi</a:t>
            </a:r>
            <a:r>
              <a:rPr lang="en" sz="1600" b="1">
                <a:solidFill>
                  <a:srgbClr val="000000"/>
                </a:solidFill>
                <a:latin typeface="Merriweather"/>
                <a:ea typeface="Merriweather"/>
                <a:cs typeface="Merriweather"/>
                <a:sym typeface="Merriweather"/>
              </a:rPr>
              <a:t>storia</a:t>
            </a:r>
            <a:endParaRPr sz="1600" b="1">
              <a:solidFill>
                <a:srgbClr val="000000"/>
              </a:solidFill>
              <a:latin typeface="Merriweather"/>
              <a:ea typeface="Merriweather"/>
              <a:cs typeface="Merriweather"/>
              <a:sym typeface="Merriweather"/>
            </a:endParaRPr>
          </a:p>
          <a:p>
            <a:pPr marL="457200" lvl="0" indent="-323850" algn="l" rtl="0">
              <a:lnSpc>
                <a:spcPct val="115000"/>
              </a:lnSpc>
              <a:spcBef>
                <a:spcPts val="1600"/>
              </a:spcBef>
              <a:spcAft>
                <a:spcPts val="0"/>
              </a:spcAft>
              <a:buClr>
                <a:srgbClr val="000000"/>
              </a:buClr>
              <a:buSzPts val="1500"/>
              <a:buFont typeface="Merriweather"/>
              <a:buChar char="●"/>
            </a:pPr>
            <a:r>
              <a:rPr lang="en" sz="1500">
                <a:solidFill>
                  <a:srgbClr val="000000"/>
                </a:solidFill>
                <a:latin typeface="Merriweather"/>
                <a:ea typeface="Merriweather"/>
                <a:cs typeface="Merriweather"/>
                <a:sym typeface="Merriweather"/>
              </a:rPr>
              <a:t>El 9 de Diciembre 1531, nuestra señora de Guadalupe se le apareció a Juan Diego Cuauhtlatoatzin por primera vez en el cerro del Tepeyac</a:t>
            </a:r>
            <a:endParaRPr sz="1500">
              <a:solidFill>
                <a:srgbClr val="000000"/>
              </a:solidFill>
              <a:latin typeface="Merriweather"/>
              <a:ea typeface="Merriweather"/>
              <a:cs typeface="Merriweather"/>
              <a:sym typeface="Merriweather"/>
            </a:endParaRPr>
          </a:p>
          <a:p>
            <a:pPr marL="457200" lvl="0" indent="-323850" algn="l" rtl="0">
              <a:lnSpc>
                <a:spcPct val="115000"/>
              </a:lnSpc>
              <a:spcBef>
                <a:spcPts val="0"/>
              </a:spcBef>
              <a:spcAft>
                <a:spcPts val="0"/>
              </a:spcAft>
              <a:buClr>
                <a:srgbClr val="000000"/>
              </a:buClr>
              <a:buSzPts val="1500"/>
              <a:buFont typeface="Merriweather"/>
              <a:buChar char="●"/>
            </a:pPr>
            <a:r>
              <a:rPr lang="en" sz="1500">
                <a:solidFill>
                  <a:srgbClr val="000000"/>
                </a:solidFill>
                <a:latin typeface="Merriweather"/>
                <a:ea typeface="Merriweather"/>
                <a:cs typeface="Merriweather"/>
                <a:sym typeface="Merriweather"/>
              </a:rPr>
              <a:t>El 12 de Diciembre 1531, ocurrió  “ El Evento Guadalupano”el les demostró a los españoles que la aparición era verdad.</a:t>
            </a:r>
            <a:endParaRPr sz="1500">
              <a:solidFill>
                <a:srgbClr val="000000"/>
              </a:solidFill>
              <a:latin typeface="Merriweather"/>
              <a:ea typeface="Merriweather"/>
              <a:cs typeface="Merriweather"/>
              <a:sym typeface="Merriweather"/>
            </a:endParaRPr>
          </a:p>
          <a:p>
            <a:pPr marL="0" lvl="0" indent="0" algn="l" rtl="0">
              <a:lnSpc>
                <a:spcPct val="115000"/>
              </a:lnSpc>
              <a:spcBef>
                <a:spcPts val="1600"/>
              </a:spcBef>
              <a:spcAft>
                <a:spcPts val="0"/>
              </a:spcAft>
              <a:buNone/>
            </a:pPr>
            <a:r>
              <a:rPr lang="en" sz="1500" b="1">
                <a:solidFill>
                  <a:srgbClr val="000000"/>
                </a:solidFill>
                <a:latin typeface="Merriweather"/>
                <a:ea typeface="Merriweather"/>
                <a:cs typeface="Merriweather"/>
                <a:sym typeface="Merriweather"/>
              </a:rPr>
              <a:t>Incorporación </a:t>
            </a:r>
            <a:endParaRPr sz="1500" b="1">
              <a:solidFill>
                <a:srgbClr val="000000"/>
              </a:solidFill>
              <a:latin typeface="Merriweather"/>
              <a:ea typeface="Merriweather"/>
              <a:cs typeface="Merriweather"/>
              <a:sym typeface="Merriweather"/>
            </a:endParaRPr>
          </a:p>
          <a:p>
            <a:pPr marL="457200" lvl="0" indent="-323850" algn="l" rtl="0">
              <a:lnSpc>
                <a:spcPct val="115000"/>
              </a:lnSpc>
              <a:spcBef>
                <a:spcPts val="1600"/>
              </a:spcBef>
              <a:spcAft>
                <a:spcPts val="0"/>
              </a:spcAft>
              <a:buClr>
                <a:srgbClr val="000000"/>
              </a:buClr>
              <a:buSzPts val="1500"/>
              <a:buFont typeface="Merriweather"/>
              <a:buChar char="●"/>
            </a:pPr>
            <a:r>
              <a:rPr lang="en" sz="1500">
                <a:solidFill>
                  <a:srgbClr val="000000"/>
                </a:solidFill>
                <a:latin typeface="Merriweather"/>
                <a:ea typeface="Merriweather"/>
                <a:cs typeface="Merriweather"/>
                <a:sym typeface="Merriweather"/>
              </a:rPr>
              <a:t>Es incorporada dentro de la historia a través del personaje de Virginia Moreno quien es conocida como “ La Santa”.</a:t>
            </a:r>
            <a:endParaRPr sz="1500">
              <a:solidFill>
                <a:srgbClr val="000000"/>
              </a:solidFill>
              <a:latin typeface="Merriweather"/>
              <a:ea typeface="Merriweather"/>
              <a:cs typeface="Merriweather"/>
              <a:sym typeface="Merriweather"/>
            </a:endParaRPr>
          </a:p>
        </p:txBody>
      </p:sp>
      <p:pic>
        <p:nvPicPr>
          <p:cNvPr id="235" name="Google Shape;235;p27"/>
          <p:cNvPicPr preferRelativeResize="0"/>
          <p:nvPr/>
        </p:nvPicPr>
        <p:blipFill>
          <a:blip r:embed="rId3">
            <a:alphaModFix/>
          </a:blip>
          <a:stretch>
            <a:fillRect/>
          </a:stretch>
        </p:blipFill>
        <p:spPr>
          <a:xfrm>
            <a:off x="5997000" y="2814274"/>
            <a:ext cx="2801125" cy="1867417"/>
          </a:xfrm>
          <a:prstGeom prst="rect">
            <a:avLst/>
          </a:prstGeom>
          <a:noFill/>
          <a:ln>
            <a:noFill/>
          </a:ln>
        </p:spPr>
      </p:pic>
      <p:pic>
        <p:nvPicPr>
          <p:cNvPr id="236" name="Google Shape;236;p27"/>
          <p:cNvPicPr preferRelativeResize="0"/>
          <p:nvPr/>
        </p:nvPicPr>
        <p:blipFill>
          <a:blip r:embed="rId4">
            <a:alphaModFix/>
          </a:blip>
          <a:stretch>
            <a:fillRect/>
          </a:stretch>
        </p:blipFill>
        <p:spPr>
          <a:xfrm>
            <a:off x="5997000" y="798850"/>
            <a:ext cx="2801125" cy="18996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title"/>
          </p:nvPr>
        </p:nvSpPr>
        <p:spPr>
          <a:xfrm>
            <a:off x="819150" y="2173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La Malinche</a:t>
            </a:r>
            <a:endParaRPr b="1">
              <a:latin typeface="Merriweather"/>
              <a:ea typeface="Merriweather"/>
              <a:cs typeface="Merriweather"/>
              <a:sym typeface="Merriweather"/>
            </a:endParaRPr>
          </a:p>
        </p:txBody>
      </p:sp>
      <p:sp>
        <p:nvSpPr>
          <p:cNvPr id="242" name="Google Shape;242;p28"/>
          <p:cNvSpPr txBox="1">
            <a:spLocks noGrp="1"/>
          </p:cNvSpPr>
          <p:nvPr>
            <p:ph type="body" idx="1"/>
          </p:nvPr>
        </p:nvSpPr>
        <p:spPr>
          <a:xfrm>
            <a:off x="254275" y="816075"/>
            <a:ext cx="5471100" cy="4042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latin typeface="Merriweather"/>
                <a:ea typeface="Merriweather"/>
                <a:cs typeface="Merriweather"/>
                <a:sym typeface="Merriweather"/>
              </a:rPr>
              <a:t>Historia</a:t>
            </a:r>
            <a:endParaRPr sz="1400">
              <a:solidFill>
                <a:srgbClr val="000000"/>
              </a:solidFill>
              <a:latin typeface="Arial"/>
              <a:ea typeface="Arial"/>
              <a:cs typeface="Arial"/>
              <a:sym typeface="Arial"/>
            </a:endParaRPr>
          </a:p>
          <a:p>
            <a:pPr marL="457200" lvl="0" indent="-317500" algn="l" rtl="0">
              <a:lnSpc>
                <a:spcPct val="115000"/>
              </a:lnSpc>
              <a:spcBef>
                <a:spcPts val="1600"/>
              </a:spcBef>
              <a:spcAft>
                <a:spcPts val="0"/>
              </a:spcAft>
              <a:buSzPts val="1400"/>
              <a:buFont typeface="Merriweather"/>
              <a:buChar char="●"/>
            </a:pPr>
            <a:r>
              <a:rPr lang="en" sz="1400">
                <a:solidFill>
                  <a:srgbClr val="111111"/>
                </a:solidFill>
                <a:latin typeface="Merriweather"/>
                <a:ea typeface="Merriweather"/>
                <a:cs typeface="Merriweather"/>
                <a:sym typeface="Merriweather"/>
              </a:rPr>
              <a:t>Nació en 1500 y murió antes de febrero de 1529</a:t>
            </a:r>
            <a:endParaRPr sz="1400">
              <a:solidFill>
                <a:srgbClr val="111111"/>
              </a:solidFill>
              <a:latin typeface="Merriweather"/>
              <a:ea typeface="Merriweather"/>
              <a:cs typeface="Merriweather"/>
              <a:sym typeface="Merriweather"/>
            </a:endParaRPr>
          </a:p>
          <a:p>
            <a:pPr marL="457200" lvl="0" indent="-317500" algn="l" rtl="0">
              <a:lnSpc>
                <a:spcPct val="115000"/>
              </a:lnSpc>
              <a:spcBef>
                <a:spcPts val="0"/>
              </a:spcBef>
              <a:spcAft>
                <a:spcPts val="0"/>
              </a:spcAft>
              <a:buClr>
                <a:srgbClr val="111111"/>
              </a:buClr>
              <a:buSzPts val="1400"/>
              <a:buFont typeface="Merriweather"/>
              <a:buChar char="●"/>
            </a:pPr>
            <a:r>
              <a:rPr lang="en" sz="1400">
                <a:solidFill>
                  <a:srgbClr val="111111"/>
                </a:solidFill>
                <a:latin typeface="Merriweather"/>
                <a:ea typeface="Merriweather"/>
                <a:cs typeface="Merriweather"/>
                <a:sym typeface="Merriweather"/>
              </a:rPr>
              <a:t>Fue una esclava antes de ser ‘regalada’ a Hernán Cortés y ‘trabajó’ como intérprete e asesora</a:t>
            </a:r>
            <a:endParaRPr sz="1400">
              <a:solidFill>
                <a:srgbClr val="111111"/>
              </a:solidFill>
              <a:latin typeface="Merriweather"/>
              <a:ea typeface="Merriweather"/>
              <a:cs typeface="Merriweather"/>
              <a:sym typeface="Merriweather"/>
            </a:endParaRPr>
          </a:p>
          <a:p>
            <a:pPr marL="457200" lvl="0" indent="-317500" algn="l" rtl="0">
              <a:lnSpc>
                <a:spcPct val="115000"/>
              </a:lnSpc>
              <a:spcBef>
                <a:spcPts val="0"/>
              </a:spcBef>
              <a:spcAft>
                <a:spcPts val="0"/>
              </a:spcAft>
              <a:buClr>
                <a:srgbClr val="111111"/>
              </a:buClr>
              <a:buSzPts val="1400"/>
              <a:buFont typeface="Merriweather"/>
              <a:buChar char="●"/>
            </a:pPr>
            <a:r>
              <a:rPr lang="en" sz="1400">
                <a:solidFill>
                  <a:srgbClr val="111111"/>
                </a:solidFill>
                <a:latin typeface="Merriweather"/>
                <a:ea typeface="Merriweather"/>
                <a:cs typeface="Merriweather"/>
                <a:sym typeface="Merriweather"/>
              </a:rPr>
              <a:t>Su imagen y reputación ha cambiado de acuerdo con las perspectivas sociales y políticas de la época</a:t>
            </a:r>
            <a:endParaRPr sz="1400">
              <a:solidFill>
                <a:srgbClr val="111111"/>
              </a:solidFill>
              <a:latin typeface="Merriweather"/>
              <a:ea typeface="Merriweather"/>
              <a:cs typeface="Merriweather"/>
              <a:sym typeface="Merriweather"/>
            </a:endParaRPr>
          </a:p>
          <a:p>
            <a:pPr marL="0" lvl="0" indent="0" algn="l" rtl="0">
              <a:lnSpc>
                <a:spcPct val="115000"/>
              </a:lnSpc>
              <a:spcBef>
                <a:spcPts val="1600"/>
              </a:spcBef>
              <a:spcAft>
                <a:spcPts val="0"/>
              </a:spcAft>
              <a:buNone/>
            </a:pPr>
            <a:r>
              <a:rPr lang="en" sz="1500" b="1">
                <a:latin typeface="Merriweather"/>
                <a:ea typeface="Merriweather"/>
                <a:cs typeface="Merriweather"/>
                <a:sym typeface="Merriweather"/>
              </a:rPr>
              <a:t>Incorporación </a:t>
            </a:r>
            <a:endParaRPr sz="1500" b="1">
              <a:latin typeface="Merriweather"/>
              <a:ea typeface="Merriweather"/>
              <a:cs typeface="Merriweather"/>
              <a:sym typeface="Merriweather"/>
            </a:endParaRPr>
          </a:p>
          <a:p>
            <a:pPr marL="457200" lvl="0" indent="-323850" algn="l" rtl="0">
              <a:spcBef>
                <a:spcPts val="1600"/>
              </a:spcBef>
              <a:spcAft>
                <a:spcPts val="0"/>
              </a:spcAft>
              <a:buSzPts val="1500"/>
              <a:buFont typeface="Merriweather"/>
              <a:buChar char="●"/>
            </a:pPr>
            <a:r>
              <a:rPr lang="en" sz="1500">
                <a:latin typeface="Merriweather"/>
                <a:ea typeface="Merriweather"/>
                <a:cs typeface="Merriweather"/>
                <a:sym typeface="Merriweather"/>
              </a:rPr>
              <a:t>Es incorporada dentro de la historia a través del personaje de Licia Roman Lecuona, quien cree que  es la reencarnación de La Malinche </a:t>
            </a:r>
            <a:endParaRPr sz="1500">
              <a:latin typeface="Merriweather"/>
              <a:ea typeface="Merriweather"/>
              <a:cs typeface="Merriweather"/>
              <a:sym typeface="Merriweather"/>
            </a:endParaRPr>
          </a:p>
          <a:p>
            <a:pPr marL="0" lvl="0" indent="0" algn="l" rtl="0">
              <a:spcBef>
                <a:spcPts val="1600"/>
              </a:spcBef>
              <a:spcAft>
                <a:spcPts val="1600"/>
              </a:spcAft>
              <a:buNone/>
            </a:pPr>
            <a:endParaRPr b="1">
              <a:latin typeface="Merriweather"/>
              <a:ea typeface="Merriweather"/>
              <a:cs typeface="Merriweather"/>
              <a:sym typeface="Merriweather"/>
            </a:endParaRPr>
          </a:p>
        </p:txBody>
      </p:sp>
      <p:pic>
        <p:nvPicPr>
          <p:cNvPr id="243" name="Google Shape;243;p28"/>
          <p:cNvPicPr preferRelativeResize="0"/>
          <p:nvPr/>
        </p:nvPicPr>
        <p:blipFill rotWithShape="1">
          <a:blip r:embed="rId3">
            <a:alphaModFix/>
          </a:blip>
          <a:srcRect/>
          <a:stretch/>
        </p:blipFill>
        <p:spPr>
          <a:xfrm>
            <a:off x="5725377" y="747300"/>
            <a:ext cx="3198500" cy="1961450"/>
          </a:xfrm>
          <a:prstGeom prst="rect">
            <a:avLst/>
          </a:prstGeom>
          <a:noFill/>
          <a:ln>
            <a:noFill/>
          </a:ln>
        </p:spPr>
      </p:pic>
      <p:pic>
        <p:nvPicPr>
          <p:cNvPr id="244" name="Google Shape;244;p28"/>
          <p:cNvPicPr preferRelativeResize="0"/>
          <p:nvPr/>
        </p:nvPicPr>
        <p:blipFill>
          <a:blip r:embed="rId4">
            <a:alphaModFix/>
          </a:blip>
          <a:stretch>
            <a:fillRect/>
          </a:stretch>
        </p:blipFill>
        <p:spPr>
          <a:xfrm>
            <a:off x="5740075" y="2769750"/>
            <a:ext cx="3169100" cy="2190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819150" y="122825"/>
            <a:ext cx="7505700" cy="567300"/>
          </a:xfrm>
          <a:prstGeom prst="rect">
            <a:avLst/>
          </a:prstGeom>
        </p:spPr>
        <p:txBody>
          <a:bodyPr spcFirstLastPara="1" wrap="square" lIns="91425" tIns="91425" rIns="91425" bIns="91425" anchor="t" anchorCtr="0">
            <a:noAutofit/>
          </a:bodyPr>
          <a:lstStyle/>
          <a:p>
            <a:pPr marL="1371600" lvl="0" indent="457200" algn="l" rtl="0">
              <a:spcBef>
                <a:spcPts val="0"/>
              </a:spcBef>
              <a:spcAft>
                <a:spcPts val="0"/>
              </a:spcAft>
              <a:buNone/>
            </a:pPr>
            <a:r>
              <a:rPr lang="en" b="1">
                <a:latin typeface="Merriweather"/>
                <a:ea typeface="Merriweather"/>
                <a:cs typeface="Merriweather"/>
                <a:sym typeface="Merriweather"/>
              </a:rPr>
              <a:t>Joaquin Murrieta</a:t>
            </a:r>
            <a:endParaRPr b="1">
              <a:latin typeface="Merriweather"/>
              <a:ea typeface="Merriweather"/>
              <a:cs typeface="Merriweather"/>
              <a:sym typeface="Merriweather"/>
            </a:endParaRPr>
          </a:p>
        </p:txBody>
      </p:sp>
      <p:sp>
        <p:nvSpPr>
          <p:cNvPr id="250" name="Google Shape;250;p29"/>
          <p:cNvSpPr txBox="1">
            <a:spLocks noGrp="1"/>
          </p:cNvSpPr>
          <p:nvPr>
            <p:ph type="body" idx="1"/>
          </p:nvPr>
        </p:nvSpPr>
        <p:spPr>
          <a:xfrm>
            <a:off x="243950" y="690125"/>
            <a:ext cx="6048300" cy="419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Merriweather"/>
                <a:ea typeface="Merriweather"/>
                <a:cs typeface="Merriweather"/>
                <a:sym typeface="Merriweather"/>
              </a:rPr>
              <a:t>Historia</a:t>
            </a:r>
            <a:endParaRPr sz="1400" b="1">
              <a:latin typeface="Merriweather"/>
              <a:ea typeface="Merriweather"/>
              <a:cs typeface="Merriweather"/>
              <a:sym typeface="Merriweather"/>
            </a:endParaRPr>
          </a:p>
          <a:p>
            <a:pPr marL="457200" lvl="0" indent="-317500" algn="l" rtl="0">
              <a:spcBef>
                <a:spcPts val="160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Se asume que nació en el estado de Sonora en México aproximadamente en 1830</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Tenía solo 18 años cuando llegó con su esposa Rosa Feliz a California </a:t>
            </a:r>
            <a:endParaRPr sz="1400">
              <a:solidFill>
                <a:srgbClr val="000000"/>
              </a:solidFill>
              <a:latin typeface="Merriweather"/>
              <a:ea typeface="Merriweather"/>
              <a:cs typeface="Merriweather"/>
              <a:sym typeface="Merriweather"/>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Recompensaba a la gente que le brindaba refugio y lo ayudaban a mantener su identidad secreta, por eso adquirió la reputación del “Robin Hood del Dorado”</a:t>
            </a:r>
            <a:endParaRPr sz="1400">
              <a:solidFill>
                <a:srgbClr val="000000"/>
              </a:solidFill>
              <a:latin typeface="Merriweather"/>
              <a:ea typeface="Merriweather"/>
              <a:cs typeface="Merriweather"/>
              <a:sym typeface="Merriweather"/>
            </a:endParaRPr>
          </a:p>
          <a:p>
            <a:pPr marL="0" lvl="0" indent="0" algn="l" rtl="0">
              <a:lnSpc>
                <a:spcPct val="200000"/>
              </a:lnSpc>
              <a:spcBef>
                <a:spcPts val="1600"/>
              </a:spcBef>
              <a:spcAft>
                <a:spcPts val="0"/>
              </a:spcAft>
              <a:buNone/>
            </a:pPr>
            <a:r>
              <a:rPr lang="en" sz="1400" b="1">
                <a:solidFill>
                  <a:srgbClr val="000000"/>
                </a:solidFill>
                <a:latin typeface="Merriweather"/>
                <a:ea typeface="Merriweather"/>
                <a:cs typeface="Merriweather"/>
                <a:sym typeface="Merriweather"/>
              </a:rPr>
              <a:t>Incorporación </a:t>
            </a:r>
            <a:endParaRPr sz="1400" b="1">
              <a:solidFill>
                <a:srgbClr val="000000"/>
              </a:solidFill>
              <a:latin typeface="Merriweather"/>
              <a:ea typeface="Merriweather"/>
              <a:cs typeface="Merriweather"/>
              <a:sym typeface="Merriweather"/>
            </a:endParaRPr>
          </a:p>
          <a:p>
            <a:pPr marL="457200" lvl="0" indent="-317500" algn="l" rtl="0">
              <a:lnSpc>
                <a:spcPct val="150000"/>
              </a:lnSpc>
              <a:spcBef>
                <a:spcPts val="160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El fantasma de un caballo representa al bandido, Joaquin Murrieta dentro de la historia de </a:t>
            </a:r>
            <a:r>
              <a:rPr lang="en" sz="1400" i="1">
                <a:solidFill>
                  <a:srgbClr val="000000"/>
                </a:solidFill>
                <a:latin typeface="Merriweather"/>
                <a:ea typeface="Merriweather"/>
                <a:cs typeface="Merriweather"/>
                <a:sym typeface="Merriweather"/>
              </a:rPr>
              <a:t>Death at Solstice</a:t>
            </a:r>
            <a:endParaRPr sz="1400" b="1" i="1">
              <a:solidFill>
                <a:srgbClr val="000000"/>
              </a:solidFill>
              <a:latin typeface="Merriweather"/>
              <a:ea typeface="Merriweather"/>
              <a:cs typeface="Merriweather"/>
              <a:sym typeface="Merriweather"/>
            </a:endParaRPr>
          </a:p>
        </p:txBody>
      </p:sp>
      <p:pic>
        <p:nvPicPr>
          <p:cNvPr id="251" name="Google Shape;251;p29"/>
          <p:cNvPicPr preferRelativeResize="0"/>
          <p:nvPr/>
        </p:nvPicPr>
        <p:blipFill>
          <a:blip r:embed="rId3">
            <a:alphaModFix/>
          </a:blip>
          <a:stretch>
            <a:fillRect/>
          </a:stretch>
        </p:blipFill>
        <p:spPr>
          <a:xfrm>
            <a:off x="6219000" y="284050"/>
            <a:ext cx="2690375" cy="1924625"/>
          </a:xfrm>
          <a:prstGeom prst="rect">
            <a:avLst/>
          </a:prstGeom>
          <a:noFill/>
          <a:ln>
            <a:noFill/>
          </a:ln>
        </p:spPr>
      </p:pic>
      <p:pic>
        <p:nvPicPr>
          <p:cNvPr id="252" name="Google Shape;252;p29"/>
          <p:cNvPicPr preferRelativeResize="0"/>
          <p:nvPr/>
        </p:nvPicPr>
        <p:blipFill>
          <a:blip r:embed="rId4">
            <a:alphaModFix/>
          </a:blip>
          <a:stretch>
            <a:fillRect/>
          </a:stretch>
        </p:blipFill>
        <p:spPr>
          <a:xfrm>
            <a:off x="6851575" y="2208675"/>
            <a:ext cx="2057800" cy="267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240900" y="115550"/>
            <a:ext cx="8662200" cy="60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Comparación de las novelas</a:t>
            </a:r>
            <a:endParaRPr b="1">
              <a:latin typeface="Merriweather"/>
              <a:ea typeface="Merriweather"/>
              <a:cs typeface="Merriweather"/>
              <a:sym typeface="Merriweather"/>
            </a:endParaRPr>
          </a:p>
        </p:txBody>
      </p:sp>
      <p:sp>
        <p:nvSpPr>
          <p:cNvPr id="258" name="Google Shape;258;p30"/>
          <p:cNvSpPr txBox="1">
            <a:spLocks noGrp="1"/>
          </p:cNvSpPr>
          <p:nvPr>
            <p:ph type="body" idx="1"/>
          </p:nvPr>
        </p:nvSpPr>
        <p:spPr>
          <a:xfrm>
            <a:off x="239225" y="589575"/>
            <a:ext cx="3472200" cy="430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Merriweather"/>
              <a:buChar char="●"/>
            </a:pPr>
            <a:r>
              <a:rPr lang="en" sz="1600" b="1" i="1">
                <a:solidFill>
                  <a:srgbClr val="000000"/>
                </a:solidFill>
                <a:latin typeface="Merriweather"/>
                <a:ea typeface="Merriweather"/>
                <a:cs typeface="Merriweather"/>
                <a:sym typeface="Merriweather"/>
              </a:rPr>
              <a:t>Death at Solstice</a:t>
            </a:r>
            <a:endParaRPr sz="1600" b="1" i="1">
              <a:solidFill>
                <a:srgbClr val="000000"/>
              </a:solidFill>
              <a:latin typeface="Merriweather"/>
              <a:ea typeface="Merriweather"/>
              <a:cs typeface="Merriweather"/>
              <a:sym typeface="Merriweather"/>
            </a:endParaRPr>
          </a:p>
          <a:p>
            <a:pPr marL="914400" lvl="1" indent="-317500" algn="l" rtl="0">
              <a:lnSpc>
                <a:spcPct val="115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Virginia Moreno es conocida como “La Santa” por la gente que la rodea y es la razón por la cual es secuestrada</a:t>
            </a:r>
            <a:endParaRPr sz="1400">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500">
                <a:solidFill>
                  <a:srgbClr val="000000"/>
                </a:solidFill>
                <a:latin typeface="Merriweather"/>
                <a:ea typeface="Merriweather"/>
                <a:cs typeface="Merriweather"/>
                <a:sym typeface="Merriweather"/>
              </a:rPr>
              <a:t>Ejemplo:</a:t>
            </a:r>
            <a:r>
              <a:rPr lang="en" sz="1500" i="1">
                <a:solidFill>
                  <a:srgbClr val="000000"/>
                </a:solidFill>
                <a:latin typeface="Merriweather"/>
                <a:ea typeface="Merriweather"/>
                <a:cs typeface="Merriweather"/>
                <a:sym typeface="Merriweather"/>
              </a:rPr>
              <a:t> “</a:t>
            </a:r>
            <a:r>
              <a:rPr lang="en" sz="1400" i="1">
                <a:solidFill>
                  <a:srgbClr val="000000"/>
                </a:solidFill>
                <a:latin typeface="Merriweather"/>
                <a:ea typeface="Merriweather"/>
                <a:cs typeface="Merriweather"/>
                <a:sym typeface="Merriweather"/>
              </a:rPr>
              <a:t>She grants miracles with the help of the Lord and His Blessed Mother. Thank the Lord Jesus, I’m in good health. But people swear all she has to do is look at them or touch them and they’re cured.” (Death at Solstice 38)</a:t>
            </a:r>
            <a:endParaRPr sz="1400" i="1">
              <a:solidFill>
                <a:srgbClr val="000000"/>
              </a:solidFill>
              <a:latin typeface="Merriweather"/>
              <a:ea typeface="Merriweather"/>
              <a:cs typeface="Merriweather"/>
              <a:sym typeface="Merriweather"/>
            </a:endParaRPr>
          </a:p>
        </p:txBody>
      </p:sp>
      <p:sp>
        <p:nvSpPr>
          <p:cNvPr id="259" name="Google Shape;259;p30"/>
          <p:cNvSpPr txBox="1">
            <a:spLocks noGrp="1"/>
          </p:cNvSpPr>
          <p:nvPr>
            <p:ph type="body" idx="2"/>
          </p:nvPr>
        </p:nvSpPr>
        <p:spPr>
          <a:xfrm>
            <a:off x="5037350" y="589625"/>
            <a:ext cx="3676800" cy="4304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Merriweather"/>
              <a:buChar char="●"/>
            </a:pPr>
            <a:r>
              <a:rPr lang="en" sz="1600" b="1" i="1">
                <a:solidFill>
                  <a:srgbClr val="000000"/>
                </a:solidFill>
                <a:latin typeface="Merriweather"/>
                <a:ea typeface="Merriweather"/>
                <a:cs typeface="Merriweather"/>
                <a:sym typeface="Merriweather"/>
              </a:rPr>
              <a:t>Black Widow’s Wardrobe</a:t>
            </a:r>
            <a:endParaRPr sz="1600" b="1" i="1">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Licia Roman Lecuona es conocida como “La Viuda Negra”, creía que ella es era la reencarnación de La Malinche</a:t>
            </a:r>
            <a:endParaRPr sz="1400">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Ejemplo: </a:t>
            </a:r>
            <a:r>
              <a:rPr lang="en" sz="1400" i="1">
                <a:solidFill>
                  <a:srgbClr val="000000"/>
                </a:solidFill>
                <a:latin typeface="Merriweather"/>
                <a:ea typeface="Merriweather"/>
                <a:cs typeface="Merriweather"/>
                <a:sym typeface="Merriweather"/>
              </a:rPr>
              <a:t>“As for me , I’ll be going back to the place where I was born, to complete the cycle that began on my birth nearly five hundred years ago…”</a:t>
            </a:r>
            <a:endParaRPr sz="1400" i="1">
              <a:solidFill>
                <a:srgbClr val="000000"/>
              </a:solidFill>
              <a:latin typeface="Merriweather"/>
              <a:ea typeface="Merriweather"/>
              <a:cs typeface="Merriweather"/>
              <a:sym typeface="Merriweather"/>
            </a:endParaRPr>
          </a:p>
          <a:p>
            <a:pPr marL="914400" lvl="1" indent="-317500" algn="l" rtl="0">
              <a:spcBef>
                <a:spcPts val="0"/>
              </a:spcBef>
              <a:spcAft>
                <a:spcPts val="0"/>
              </a:spcAft>
              <a:buClr>
                <a:srgbClr val="000000"/>
              </a:buClr>
              <a:buSzPts val="1400"/>
              <a:buFont typeface="Merriweather"/>
              <a:buChar char="○"/>
            </a:pPr>
            <a:r>
              <a:rPr lang="en" sz="1400" i="1">
                <a:solidFill>
                  <a:srgbClr val="000000"/>
                </a:solidFill>
                <a:latin typeface="Merriweather"/>
                <a:ea typeface="Merriweather"/>
                <a:cs typeface="Merriweather"/>
                <a:sym typeface="Merriweather"/>
              </a:rPr>
              <a:t>“It’s signed ‘Malintzin Tenepal,”  Justin added. (Black Widow’s Wardrobe 189-190)</a:t>
            </a:r>
            <a:endParaRPr sz="1400" i="1">
              <a:solidFill>
                <a:srgbClr val="000000"/>
              </a:solidFill>
              <a:latin typeface="Merriweather"/>
              <a:ea typeface="Merriweather"/>
              <a:cs typeface="Merriweather"/>
              <a:sym typeface="Merriweather"/>
            </a:endParaRPr>
          </a:p>
        </p:txBody>
      </p:sp>
      <p:pic>
        <p:nvPicPr>
          <p:cNvPr id="260" name="Google Shape;260;p30"/>
          <p:cNvPicPr preferRelativeResize="0"/>
          <p:nvPr/>
        </p:nvPicPr>
        <p:blipFill>
          <a:blip r:embed="rId3">
            <a:alphaModFix/>
          </a:blip>
          <a:stretch>
            <a:fillRect/>
          </a:stretch>
        </p:blipFill>
        <p:spPr>
          <a:xfrm>
            <a:off x="3819837" y="3456025"/>
            <a:ext cx="1504325" cy="1423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title"/>
          </p:nvPr>
        </p:nvSpPr>
        <p:spPr>
          <a:xfrm>
            <a:off x="201125" y="217600"/>
            <a:ext cx="8740200" cy="66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Análisis de las Novelas</a:t>
            </a:r>
            <a:endParaRPr b="1">
              <a:latin typeface="Merriweather"/>
              <a:ea typeface="Merriweather"/>
              <a:cs typeface="Merriweather"/>
              <a:sym typeface="Merriweather"/>
            </a:endParaRPr>
          </a:p>
          <a:p>
            <a:pPr marL="0" lvl="0" indent="0" algn="l" rtl="0">
              <a:spcBef>
                <a:spcPts val="0"/>
              </a:spcBef>
              <a:spcAft>
                <a:spcPts val="0"/>
              </a:spcAft>
              <a:buNone/>
            </a:pPr>
            <a:endParaRPr/>
          </a:p>
        </p:txBody>
      </p:sp>
      <p:sp>
        <p:nvSpPr>
          <p:cNvPr id="266" name="Google Shape;266;p31"/>
          <p:cNvSpPr txBox="1">
            <a:spLocks noGrp="1"/>
          </p:cNvSpPr>
          <p:nvPr>
            <p:ph type="body" idx="1"/>
          </p:nvPr>
        </p:nvSpPr>
        <p:spPr>
          <a:xfrm>
            <a:off x="201125" y="836425"/>
            <a:ext cx="6721200" cy="4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000000"/>
                </a:solidFill>
                <a:latin typeface="Merriweather"/>
                <a:ea typeface="Merriweather"/>
                <a:cs typeface="Merriweather"/>
                <a:sym typeface="Merriweather"/>
              </a:rPr>
              <a:t>Black Widow’s Wardrobe</a:t>
            </a:r>
            <a:endParaRPr sz="1400">
              <a:solidFill>
                <a:srgbClr val="000000"/>
              </a:solidFill>
              <a:latin typeface="Merriweather"/>
              <a:ea typeface="Merriweather"/>
              <a:cs typeface="Merriweather"/>
              <a:sym typeface="Merriweather"/>
            </a:endParaRPr>
          </a:p>
          <a:p>
            <a:pPr marL="457200" lvl="0" indent="-342900" algn="l" rtl="0">
              <a:lnSpc>
                <a:spcPct val="200000"/>
              </a:lnSpc>
              <a:spcBef>
                <a:spcPts val="160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La (re)escritura de la Malinche ayuda a la detective,Gloria Damasco, a resolver el misterio</a:t>
            </a:r>
            <a:endParaRPr sz="1800">
              <a:solidFill>
                <a:srgbClr val="000000"/>
              </a:solidFill>
              <a:latin typeface="Merriweather"/>
              <a:ea typeface="Merriweather"/>
              <a:cs typeface="Merriweather"/>
              <a:sym typeface="Merriweather"/>
            </a:endParaRPr>
          </a:p>
          <a:p>
            <a:pPr marL="457200" lvl="0" indent="-342900" algn="l" rtl="0">
              <a:lnSpc>
                <a:spcPct val="20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También el lector aprende sobre la historia de esta figura histórica y como se relaciona con el personaje principal Licia Roman Lecuona</a:t>
            </a:r>
            <a:endParaRPr sz="1800">
              <a:solidFill>
                <a:srgbClr val="000000"/>
              </a:solidFill>
              <a:latin typeface="Merriweather"/>
              <a:ea typeface="Merriweather"/>
              <a:cs typeface="Merriweather"/>
              <a:sym typeface="Merriweather"/>
            </a:endParaRPr>
          </a:p>
          <a:p>
            <a:pPr marL="457200" lvl="0" indent="0" algn="l" rtl="0">
              <a:spcBef>
                <a:spcPts val="1600"/>
              </a:spcBef>
              <a:spcAft>
                <a:spcPts val="1600"/>
              </a:spcAft>
              <a:buNone/>
            </a:pPr>
            <a:endParaRPr sz="1400">
              <a:solidFill>
                <a:srgbClr val="000000"/>
              </a:solidFill>
              <a:latin typeface="Merriweather"/>
              <a:ea typeface="Merriweather"/>
              <a:cs typeface="Merriweather"/>
              <a:sym typeface="Merriweather"/>
            </a:endParaRPr>
          </a:p>
        </p:txBody>
      </p:sp>
      <p:pic>
        <p:nvPicPr>
          <p:cNvPr id="267" name="Google Shape;267;p31"/>
          <p:cNvPicPr preferRelativeResize="0"/>
          <p:nvPr/>
        </p:nvPicPr>
        <p:blipFill>
          <a:blip r:embed="rId3">
            <a:alphaModFix/>
          </a:blip>
          <a:stretch>
            <a:fillRect/>
          </a:stretch>
        </p:blipFill>
        <p:spPr>
          <a:xfrm>
            <a:off x="6922324" y="1701975"/>
            <a:ext cx="1951300" cy="195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136650"/>
            <a:ext cx="7505700" cy="55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Agenda</a:t>
            </a:r>
            <a:endParaRPr b="1">
              <a:latin typeface="Merriweather"/>
              <a:ea typeface="Merriweather"/>
              <a:cs typeface="Merriweather"/>
              <a:sym typeface="Merriweather"/>
            </a:endParaRPr>
          </a:p>
        </p:txBody>
      </p:sp>
      <p:sp>
        <p:nvSpPr>
          <p:cNvPr id="135" name="Google Shape;135;p14"/>
          <p:cNvSpPr txBox="1">
            <a:spLocks noGrp="1"/>
          </p:cNvSpPr>
          <p:nvPr>
            <p:ph type="body" idx="1"/>
          </p:nvPr>
        </p:nvSpPr>
        <p:spPr>
          <a:xfrm>
            <a:off x="462200" y="575700"/>
            <a:ext cx="4110000" cy="40035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Clr>
                <a:srgbClr val="434343"/>
              </a:buClr>
              <a:buSzPts val="1300"/>
              <a:buFont typeface="Merriweather"/>
              <a:buChar char="●"/>
            </a:pPr>
            <a:r>
              <a:rPr lang="en">
                <a:solidFill>
                  <a:srgbClr val="434343"/>
                </a:solidFill>
                <a:latin typeface="Merriweather"/>
                <a:ea typeface="Merriweather"/>
                <a:cs typeface="Merriweather"/>
                <a:sym typeface="Merriweather"/>
              </a:rPr>
              <a:t>I</a:t>
            </a:r>
            <a:r>
              <a:rPr lang="en">
                <a:solidFill>
                  <a:srgbClr val="000000"/>
                </a:solidFill>
                <a:latin typeface="Merriweather"/>
                <a:ea typeface="Merriweather"/>
                <a:cs typeface="Merriweather"/>
                <a:sym typeface="Merriweather"/>
              </a:rPr>
              <a:t>nspiración del proyecto</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Propósito de investigación</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Preguntas de investigación</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Biografía-Lucha Corpi</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Las novelas</a:t>
            </a:r>
            <a:endParaRPr i="1">
              <a:solidFill>
                <a:srgbClr val="000000"/>
              </a:solidFill>
              <a:latin typeface="Merriweather"/>
              <a:ea typeface="Merriweather"/>
              <a:cs typeface="Merriweather"/>
              <a:sym typeface="Merriweather"/>
            </a:endParaRPr>
          </a:p>
          <a:p>
            <a:pPr marL="914400" lvl="1" indent="-311150" algn="l" rtl="0">
              <a:lnSpc>
                <a:spcPct val="150000"/>
              </a:lnSpc>
              <a:spcBef>
                <a:spcPts val="0"/>
              </a:spcBef>
              <a:spcAft>
                <a:spcPts val="0"/>
              </a:spcAft>
              <a:buClr>
                <a:srgbClr val="000000"/>
              </a:buClr>
              <a:buSzPts val="1300"/>
              <a:buFont typeface="Merriweather"/>
              <a:buChar char="○"/>
            </a:pPr>
            <a:r>
              <a:rPr lang="en" sz="1300" i="1">
                <a:solidFill>
                  <a:srgbClr val="000000"/>
                </a:solidFill>
                <a:latin typeface="Merriweather"/>
                <a:ea typeface="Merriweather"/>
                <a:cs typeface="Merriweather"/>
                <a:sym typeface="Merriweather"/>
              </a:rPr>
              <a:t>Black Widow’s Wardrobe(1999)</a:t>
            </a:r>
            <a:endParaRPr sz="1300" i="1">
              <a:solidFill>
                <a:srgbClr val="000000"/>
              </a:solidFill>
              <a:latin typeface="Merriweather"/>
              <a:ea typeface="Merriweather"/>
              <a:cs typeface="Merriweather"/>
              <a:sym typeface="Merriweather"/>
            </a:endParaRPr>
          </a:p>
          <a:p>
            <a:pPr marL="914400" lvl="1" indent="-311150" algn="l" rtl="0">
              <a:lnSpc>
                <a:spcPct val="150000"/>
              </a:lnSpc>
              <a:spcBef>
                <a:spcPts val="0"/>
              </a:spcBef>
              <a:spcAft>
                <a:spcPts val="0"/>
              </a:spcAft>
              <a:buClr>
                <a:srgbClr val="000000"/>
              </a:buClr>
              <a:buSzPts val="1300"/>
              <a:buFont typeface="Merriweather"/>
              <a:buChar char="○"/>
            </a:pPr>
            <a:r>
              <a:rPr lang="en" sz="1300" i="1">
                <a:solidFill>
                  <a:srgbClr val="000000"/>
                </a:solidFill>
                <a:latin typeface="Merriweather"/>
                <a:ea typeface="Merriweather"/>
                <a:cs typeface="Merriweather"/>
                <a:sym typeface="Merriweather"/>
              </a:rPr>
              <a:t>Death at Solstice(2009) </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Reseña literaria</a:t>
            </a:r>
            <a:endParaRPr>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Reseña histórica</a:t>
            </a:r>
            <a:endParaRPr sz="1300" i="1">
              <a:solidFill>
                <a:srgbClr val="000000"/>
              </a:solidFill>
              <a:latin typeface="Merriweather"/>
              <a:ea typeface="Merriweather"/>
              <a:cs typeface="Merriweather"/>
              <a:sym typeface="Merriweather"/>
            </a:endParaRPr>
          </a:p>
          <a:p>
            <a:pPr marL="0" lvl="0" indent="0" algn="l" rtl="0">
              <a:lnSpc>
                <a:spcPct val="150000"/>
              </a:lnSpc>
              <a:spcBef>
                <a:spcPts val="0"/>
              </a:spcBef>
              <a:spcAft>
                <a:spcPts val="0"/>
              </a:spcAft>
              <a:buNone/>
            </a:pPr>
            <a:endParaRPr sz="1200">
              <a:solidFill>
                <a:srgbClr val="000000"/>
              </a:solidFill>
              <a:latin typeface="Merriweather"/>
              <a:ea typeface="Merriweather"/>
              <a:cs typeface="Merriweather"/>
              <a:sym typeface="Merriweather"/>
            </a:endParaRPr>
          </a:p>
        </p:txBody>
      </p:sp>
      <p:sp>
        <p:nvSpPr>
          <p:cNvPr id="136" name="Google Shape;136;p14"/>
          <p:cNvSpPr txBox="1">
            <a:spLocks noGrp="1"/>
          </p:cNvSpPr>
          <p:nvPr>
            <p:ph type="body" idx="2"/>
          </p:nvPr>
        </p:nvSpPr>
        <p:spPr>
          <a:xfrm>
            <a:off x="4572200" y="575700"/>
            <a:ext cx="4110000" cy="40035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Comparación </a:t>
            </a:r>
            <a:endParaRPr>
              <a:solidFill>
                <a:srgbClr val="000000"/>
              </a:solidFill>
              <a:latin typeface="Merriweather"/>
              <a:ea typeface="Merriweather"/>
              <a:cs typeface="Merriweather"/>
              <a:sym typeface="Merriweather"/>
            </a:endParaRPr>
          </a:p>
          <a:p>
            <a:pPr marL="914400" lvl="1" indent="-311150" algn="l" rtl="0">
              <a:lnSpc>
                <a:spcPct val="150000"/>
              </a:lnSpc>
              <a:spcBef>
                <a:spcPts val="0"/>
              </a:spcBef>
              <a:spcAft>
                <a:spcPts val="0"/>
              </a:spcAft>
              <a:buClr>
                <a:srgbClr val="000000"/>
              </a:buClr>
              <a:buSzPts val="1300"/>
              <a:buFont typeface="Merriweather"/>
              <a:buChar char="○"/>
            </a:pPr>
            <a:r>
              <a:rPr lang="en" sz="1300" i="1">
                <a:solidFill>
                  <a:srgbClr val="000000"/>
                </a:solidFill>
                <a:latin typeface="Merriweather"/>
                <a:ea typeface="Merriweather"/>
                <a:cs typeface="Merriweather"/>
                <a:sym typeface="Merriweather"/>
              </a:rPr>
              <a:t>Black Widow’s Wardrobe vs. Death at Solstice </a:t>
            </a:r>
            <a:endParaRPr sz="1300" i="1">
              <a:solidFill>
                <a:srgbClr val="000000"/>
              </a:solidFill>
              <a:latin typeface="Merriweather"/>
              <a:ea typeface="Merriweather"/>
              <a:cs typeface="Merriweather"/>
              <a:sym typeface="Merriweather"/>
            </a:endParaRPr>
          </a:p>
          <a:p>
            <a:pPr marL="914400" lvl="1" indent="-311150" algn="l" rtl="0">
              <a:lnSpc>
                <a:spcPct val="150000"/>
              </a:lnSpc>
              <a:spcBef>
                <a:spcPts val="0"/>
              </a:spcBef>
              <a:spcAft>
                <a:spcPts val="0"/>
              </a:spcAft>
              <a:buClr>
                <a:srgbClr val="000000"/>
              </a:buClr>
              <a:buSzPts val="1300"/>
              <a:buFont typeface="Merriweather"/>
              <a:buChar char="○"/>
            </a:pPr>
            <a:r>
              <a:rPr lang="en" sz="1300">
                <a:solidFill>
                  <a:srgbClr val="000000"/>
                </a:solidFill>
                <a:latin typeface="Merriweather"/>
                <a:ea typeface="Merriweather"/>
                <a:cs typeface="Merriweather"/>
                <a:sym typeface="Merriweather"/>
              </a:rPr>
              <a:t>Cómo se representa la (re)escritura en las historias </a:t>
            </a:r>
            <a:endParaRPr sz="1300">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Análisis</a:t>
            </a:r>
            <a:endParaRPr sz="1300">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Conclusión</a:t>
            </a:r>
            <a:endParaRPr sz="1300">
              <a:solidFill>
                <a:srgbClr val="000000"/>
              </a:solidFill>
              <a:latin typeface="Merriweather"/>
              <a:ea typeface="Merriweather"/>
              <a:cs typeface="Merriweather"/>
              <a:sym typeface="Merriweather"/>
            </a:endParaRPr>
          </a:p>
          <a:p>
            <a:pPr marL="457200" lvl="0" indent="-311150" algn="l" rtl="0">
              <a:lnSpc>
                <a:spcPct val="150000"/>
              </a:lnSpc>
              <a:spcBef>
                <a:spcPts val="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Bibliografía</a:t>
            </a:r>
            <a:endParaRPr>
              <a:solidFill>
                <a:srgbClr val="000000"/>
              </a:solidFill>
              <a:latin typeface="Merriweather"/>
              <a:ea typeface="Merriweather"/>
              <a:cs typeface="Merriweather"/>
              <a:sym typeface="Merriweather"/>
            </a:endParaRPr>
          </a:p>
        </p:txBody>
      </p:sp>
      <p:pic>
        <p:nvPicPr>
          <p:cNvPr id="137" name="Google Shape;137;p14"/>
          <p:cNvPicPr preferRelativeResize="0"/>
          <p:nvPr/>
        </p:nvPicPr>
        <p:blipFill>
          <a:blip r:embed="rId3">
            <a:alphaModFix/>
          </a:blip>
          <a:stretch>
            <a:fillRect/>
          </a:stretch>
        </p:blipFill>
        <p:spPr>
          <a:xfrm>
            <a:off x="7029945" y="3145125"/>
            <a:ext cx="1846210" cy="1761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a:xfrm>
            <a:off x="903900" y="241150"/>
            <a:ext cx="7327800" cy="60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Análisis de las novelas(con.)</a:t>
            </a:r>
            <a:endParaRPr b="1">
              <a:latin typeface="Merriweather"/>
              <a:ea typeface="Merriweather"/>
              <a:cs typeface="Merriweather"/>
              <a:sym typeface="Merriweather"/>
            </a:endParaRPr>
          </a:p>
        </p:txBody>
      </p:sp>
      <p:sp>
        <p:nvSpPr>
          <p:cNvPr id="273" name="Google Shape;273;p32"/>
          <p:cNvSpPr txBox="1">
            <a:spLocks noGrp="1"/>
          </p:cNvSpPr>
          <p:nvPr>
            <p:ph type="body" idx="1"/>
          </p:nvPr>
        </p:nvSpPr>
        <p:spPr>
          <a:xfrm>
            <a:off x="259175" y="776575"/>
            <a:ext cx="6538800" cy="414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i="1">
                <a:latin typeface="Merriweather"/>
                <a:ea typeface="Merriweather"/>
                <a:cs typeface="Merriweather"/>
                <a:sym typeface="Merriweather"/>
              </a:rPr>
              <a:t>Death at Solstice</a:t>
            </a:r>
            <a:endParaRPr sz="1700" b="1" i="1">
              <a:latin typeface="Merriweather"/>
              <a:ea typeface="Merriweather"/>
              <a:cs typeface="Merriweather"/>
              <a:sym typeface="Merriweather"/>
            </a:endParaRPr>
          </a:p>
          <a:p>
            <a:pPr marL="457200" lvl="0" indent="-342900" algn="l" rtl="0">
              <a:lnSpc>
                <a:spcPct val="150000"/>
              </a:lnSpc>
              <a:spcBef>
                <a:spcPts val="1600"/>
              </a:spcBef>
              <a:spcAft>
                <a:spcPts val="0"/>
              </a:spcAft>
              <a:buSzPts val="1800"/>
              <a:buFont typeface="Merriweather"/>
              <a:buChar char="●"/>
            </a:pPr>
            <a:r>
              <a:rPr lang="en" sz="1800">
                <a:latin typeface="Merriweather"/>
                <a:ea typeface="Merriweather"/>
                <a:cs typeface="Merriweather"/>
                <a:sym typeface="Merriweather"/>
              </a:rPr>
              <a:t>La (re)escritura de La Virgen de Guadalupe es integrada dentro de esta novela para demostrar como ella es admirada y honrada en la cultura mexicana</a:t>
            </a:r>
            <a:endParaRPr sz="1800">
              <a:latin typeface="Merriweather"/>
              <a:ea typeface="Merriweather"/>
              <a:cs typeface="Merriweather"/>
              <a:sym typeface="Merriweather"/>
            </a:endParaRPr>
          </a:p>
          <a:p>
            <a:pPr marL="457200" lvl="0" indent="-342900" algn="l" rtl="0">
              <a:lnSpc>
                <a:spcPct val="150000"/>
              </a:lnSpc>
              <a:spcBef>
                <a:spcPts val="0"/>
              </a:spcBef>
              <a:spcAft>
                <a:spcPts val="0"/>
              </a:spcAft>
              <a:buSzPts val="1800"/>
              <a:buFont typeface="Merriweather"/>
              <a:buChar char="●"/>
            </a:pPr>
            <a:r>
              <a:rPr lang="en" sz="1800">
                <a:latin typeface="Merriweather"/>
                <a:ea typeface="Merriweather"/>
                <a:cs typeface="Merriweather"/>
                <a:sym typeface="Merriweather"/>
              </a:rPr>
              <a:t>El personaje de Virginia es considerado como una pieza del rompecabezas para poder encontrar al asesino(a) de su enfermera</a:t>
            </a:r>
            <a:endParaRPr sz="1800">
              <a:latin typeface="Merriweather"/>
              <a:ea typeface="Merriweather"/>
              <a:cs typeface="Merriweather"/>
              <a:sym typeface="Merriweather"/>
            </a:endParaRPr>
          </a:p>
          <a:p>
            <a:pPr marL="914400" lvl="0" indent="0" algn="l" rtl="0">
              <a:spcBef>
                <a:spcPts val="1600"/>
              </a:spcBef>
              <a:spcAft>
                <a:spcPts val="0"/>
              </a:spcAft>
              <a:buNone/>
            </a:pPr>
            <a:endParaRPr sz="1600">
              <a:latin typeface="Merriweather"/>
              <a:ea typeface="Merriweather"/>
              <a:cs typeface="Merriweather"/>
              <a:sym typeface="Merriweather"/>
            </a:endParaRPr>
          </a:p>
          <a:p>
            <a:pPr marL="0" lvl="0" indent="0" algn="l" rtl="0">
              <a:spcBef>
                <a:spcPts val="1600"/>
              </a:spcBef>
              <a:spcAft>
                <a:spcPts val="1600"/>
              </a:spcAft>
              <a:buNone/>
            </a:pPr>
            <a:endParaRPr sz="1400">
              <a:latin typeface="Merriweather"/>
              <a:ea typeface="Merriweather"/>
              <a:cs typeface="Merriweather"/>
              <a:sym typeface="Merriweather"/>
            </a:endParaRPr>
          </a:p>
        </p:txBody>
      </p:sp>
      <p:pic>
        <p:nvPicPr>
          <p:cNvPr id="274" name="Google Shape;274;p32"/>
          <p:cNvPicPr preferRelativeResize="0"/>
          <p:nvPr/>
        </p:nvPicPr>
        <p:blipFill>
          <a:blip r:embed="rId3">
            <a:alphaModFix/>
          </a:blip>
          <a:stretch>
            <a:fillRect/>
          </a:stretch>
        </p:blipFill>
        <p:spPr>
          <a:xfrm>
            <a:off x="6798038" y="1582313"/>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title"/>
          </p:nvPr>
        </p:nvSpPr>
        <p:spPr>
          <a:xfrm>
            <a:off x="819150" y="196325"/>
            <a:ext cx="7505700" cy="5442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b="1">
                <a:latin typeface="Merriweather"/>
                <a:ea typeface="Merriweather"/>
                <a:cs typeface="Merriweather"/>
                <a:sym typeface="Merriweather"/>
              </a:rPr>
              <a:t>Incorporación de Joaquín Murrieta</a:t>
            </a:r>
            <a:endParaRPr b="1">
              <a:latin typeface="Merriweather"/>
              <a:ea typeface="Merriweather"/>
              <a:cs typeface="Merriweather"/>
              <a:sym typeface="Merriweather"/>
            </a:endParaRPr>
          </a:p>
        </p:txBody>
      </p:sp>
      <p:sp>
        <p:nvSpPr>
          <p:cNvPr id="280" name="Google Shape;280;p33"/>
          <p:cNvSpPr txBox="1">
            <a:spLocks noGrp="1"/>
          </p:cNvSpPr>
          <p:nvPr>
            <p:ph type="body" idx="1"/>
          </p:nvPr>
        </p:nvSpPr>
        <p:spPr>
          <a:xfrm>
            <a:off x="263775" y="740525"/>
            <a:ext cx="4241400" cy="4189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Según una versión de la leyenda de El Zorro, él es el protector de aquellos que no pueden o no saben defenderse</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Se cree que Joaquín Murrieta toma la identidad de El Zorro, el hombre</a:t>
            </a:r>
            <a:endParaRPr sz="1800">
              <a:latin typeface="Merriweather"/>
              <a:ea typeface="Merriweather"/>
              <a:cs typeface="Merriweather"/>
              <a:sym typeface="Merriweather"/>
            </a:endParaRPr>
          </a:p>
          <a:p>
            <a:pPr marL="457200" lvl="0" indent="-342900" algn="l" rtl="0">
              <a:spcBef>
                <a:spcPts val="0"/>
              </a:spcBef>
              <a:spcAft>
                <a:spcPts val="0"/>
              </a:spcAft>
              <a:buSzPts val="1800"/>
              <a:buFont typeface="Merriweather"/>
              <a:buChar char="●"/>
            </a:pPr>
            <a:r>
              <a:rPr lang="en" sz="1800">
                <a:latin typeface="Merriweather"/>
                <a:ea typeface="Merriweather"/>
                <a:cs typeface="Merriweather"/>
                <a:sym typeface="Merriweather"/>
              </a:rPr>
              <a:t>Joaquín también formó parte de la fiebre del oro de California, un evento histórico que ayudó a California a convertirse en estado</a:t>
            </a:r>
            <a:endParaRPr sz="1800">
              <a:latin typeface="Merriweather"/>
              <a:ea typeface="Merriweather"/>
              <a:cs typeface="Merriweather"/>
              <a:sym typeface="Merriweather"/>
            </a:endParaRPr>
          </a:p>
          <a:p>
            <a:pPr marL="0" lvl="0" indent="0" algn="l" rtl="0">
              <a:spcBef>
                <a:spcPts val="1600"/>
              </a:spcBef>
              <a:spcAft>
                <a:spcPts val="1600"/>
              </a:spcAft>
              <a:buNone/>
            </a:pPr>
            <a:endParaRPr/>
          </a:p>
        </p:txBody>
      </p:sp>
      <p:sp>
        <p:nvSpPr>
          <p:cNvPr id="281" name="Google Shape;281;p33"/>
          <p:cNvSpPr txBox="1">
            <a:spLocks noGrp="1"/>
          </p:cNvSpPr>
          <p:nvPr>
            <p:ph type="body" idx="2"/>
          </p:nvPr>
        </p:nvSpPr>
        <p:spPr>
          <a:xfrm>
            <a:off x="4638675" y="740525"/>
            <a:ext cx="4025100" cy="41898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Merriweather"/>
              <a:buChar char="●"/>
            </a:pPr>
            <a:r>
              <a:rPr lang="en" sz="1700">
                <a:solidFill>
                  <a:srgbClr val="000000"/>
                </a:solidFill>
                <a:highlight>
                  <a:schemeClr val="dk1"/>
                </a:highlight>
                <a:latin typeface="Merriweather"/>
                <a:ea typeface="Merriweather"/>
                <a:cs typeface="Merriweather"/>
                <a:sym typeface="Merriweather"/>
              </a:rPr>
              <a:t>He appears in Gloria Damasco’s dreams and is also represented by the ghost of a horse</a:t>
            </a:r>
            <a:endParaRPr/>
          </a:p>
        </p:txBody>
      </p:sp>
      <p:pic>
        <p:nvPicPr>
          <p:cNvPr id="282" name="Google Shape;282;p33"/>
          <p:cNvPicPr preferRelativeResize="0"/>
          <p:nvPr/>
        </p:nvPicPr>
        <p:blipFill>
          <a:blip r:embed="rId3">
            <a:alphaModFix/>
          </a:blip>
          <a:stretch>
            <a:fillRect/>
          </a:stretch>
        </p:blipFill>
        <p:spPr>
          <a:xfrm>
            <a:off x="5996502" y="1804800"/>
            <a:ext cx="1991125" cy="2920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920250" y="129900"/>
            <a:ext cx="7303500" cy="635400"/>
          </a:xfrm>
          <a:prstGeom prst="rect">
            <a:avLst/>
          </a:prstGeom>
        </p:spPr>
        <p:txBody>
          <a:bodyPr spcFirstLastPara="1" wrap="square" lIns="91425" tIns="91425" rIns="91425" bIns="91425" anchor="t" anchorCtr="0">
            <a:noAutofit/>
          </a:bodyPr>
          <a:lstStyle/>
          <a:p>
            <a:pPr marL="0" marR="0" lvl="0" indent="0" algn="ctr" rtl="0">
              <a:spcBef>
                <a:spcPts val="0"/>
              </a:spcBef>
              <a:spcAft>
                <a:spcPts val="0"/>
              </a:spcAft>
              <a:buNone/>
            </a:pPr>
            <a:r>
              <a:rPr lang="en" b="1">
                <a:latin typeface="Merriweather"/>
                <a:ea typeface="Merriweather"/>
                <a:cs typeface="Merriweather"/>
                <a:sym typeface="Merriweather"/>
              </a:rPr>
              <a:t>Conclusión</a:t>
            </a:r>
            <a:endParaRPr b="1">
              <a:latin typeface="Merriweather"/>
              <a:ea typeface="Merriweather"/>
              <a:cs typeface="Merriweather"/>
              <a:sym typeface="Merriweather"/>
            </a:endParaRPr>
          </a:p>
        </p:txBody>
      </p:sp>
      <p:sp>
        <p:nvSpPr>
          <p:cNvPr id="288" name="Google Shape;288;p34"/>
          <p:cNvSpPr txBox="1">
            <a:spLocks noGrp="1"/>
          </p:cNvSpPr>
          <p:nvPr>
            <p:ph type="body" idx="1"/>
          </p:nvPr>
        </p:nvSpPr>
        <p:spPr>
          <a:xfrm>
            <a:off x="986400" y="2571750"/>
            <a:ext cx="7171200" cy="2525100"/>
          </a:xfrm>
          <a:prstGeom prst="rect">
            <a:avLst/>
          </a:prstGeom>
        </p:spPr>
        <p:txBody>
          <a:bodyPr spcFirstLastPara="1" wrap="square" lIns="91425" tIns="91425" rIns="91425" bIns="91425" anchor="t" anchorCtr="0">
            <a:noAutofit/>
          </a:bodyPr>
          <a:lstStyle/>
          <a:p>
            <a:pPr marL="457200" marR="38100" lvl="0" indent="-317500" algn="l" rtl="0">
              <a:lnSpc>
                <a:spcPct val="15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El efecto de la (re)escritura ayuda a integrar la cultura con la ficción de detectivesca para elevar la intensidad y misterio de los casos en ambas historias, junto con desafiar los arquetipos de las mujeres y la forma en que se ven</a:t>
            </a:r>
            <a:endParaRPr sz="1400">
              <a:solidFill>
                <a:srgbClr val="000000"/>
              </a:solidFill>
              <a:latin typeface="Merriweather"/>
              <a:ea typeface="Merriweather"/>
              <a:cs typeface="Merriweather"/>
              <a:sym typeface="Merriweather"/>
            </a:endParaRPr>
          </a:p>
        </p:txBody>
      </p:sp>
      <p:pic>
        <p:nvPicPr>
          <p:cNvPr id="289" name="Google Shape;289;p34"/>
          <p:cNvPicPr preferRelativeResize="0"/>
          <p:nvPr/>
        </p:nvPicPr>
        <p:blipFill>
          <a:blip r:embed="rId3">
            <a:alphaModFix/>
          </a:blip>
          <a:stretch>
            <a:fillRect/>
          </a:stretch>
        </p:blipFill>
        <p:spPr>
          <a:xfrm>
            <a:off x="3502350" y="3869499"/>
            <a:ext cx="1905450" cy="963900"/>
          </a:xfrm>
          <a:prstGeom prst="rect">
            <a:avLst/>
          </a:prstGeom>
          <a:noFill/>
          <a:ln>
            <a:noFill/>
          </a:ln>
        </p:spPr>
      </p:pic>
      <p:sp>
        <p:nvSpPr>
          <p:cNvPr id="290" name="Google Shape;290;p34"/>
          <p:cNvSpPr txBox="1"/>
          <p:nvPr/>
        </p:nvSpPr>
        <p:spPr>
          <a:xfrm>
            <a:off x="243950" y="569700"/>
            <a:ext cx="4328100" cy="18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Merriweather"/>
                <a:ea typeface="Merriweather"/>
                <a:cs typeface="Merriweather"/>
                <a:sym typeface="Merriweather"/>
              </a:rPr>
              <a:t>Black Widow’s Wardrobe</a:t>
            </a:r>
            <a:endParaRPr b="1" i="1">
              <a:latin typeface="Merriweather"/>
              <a:ea typeface="Merriweather"/>
              <a:cs typeface="Merriweather"/>
              <a:sym typeface="Merriweather"/>
            </a:endParaRPr>
          </a:p>
          <a:p>
            <a:pPr marL="0" lvl="0" indent="0" algn="l" rtl="0">
              <a:spcBef>
                <a:spcPts val="0"/>
              </a:spcBef>
              <a:spcAft>
                <a:spcPts val="0"/>
              </a:spcAft>
              <a:buNone/>
            </a:pPr>
            <a:endParaRPr b="1" i="1">
              <a:latin typeface="Merriweather"/>
              <a:ea typeface="Merriweather"/>
              <a:cs typeface="Merriweather"/>
              <a:sym typeface="Merriweather"/>
            </a:endParaRPr>
          </a:p>
          <a:p>
            <a:pPr marL="457200" lvl="0" indent="-311150" algn="l" rtl="0">
              <a:lnSpc>
                <a:spcPct val="150000"/>
              </a:lnSpc>
              <a:spcBef>
                <a:spcPts val="0"/>
              </a:spcBef>
              <a:spcAft>
                <a:spcPts val="0"/>
              </a:spcAft>
              <a:buSzPts val="1300"/>
              <a:buFont typeface="Merriweather"/>
              <a:buChar char="●"/>
            </a:pPr>
            <a:r>
              <a:rPr lang="en" sz="1300">
                <a:latin typeface="Merriweather"/>
                <a:ea typeface="Merriweather"/>
                <a:cs typeface="Merriweather"/>
                <a:sym typeface="Merriweather"/>
              </a:rPr>
              <a:t>La vida de Licia está conectada con la vida de La Malinche para descubrir las similitudes entre los dos pero también para mostrar cuán diferentes son debido a los tiempos contemporáneos</a:t>
            </a:r>
            <a:endParaRPr sz="1300">
              <a:latin typeface="Merriweather"/>
              <a:ea typeface="Merriweather"/>
              <a:cs typeface="Merriweather"/>
              <a:sym typeface="Merriweather"/>
            </a:endParaRPr>
          </a:p>
        </p:txBody>
      </p:sp>
      <p:sp>
        <p:nvSpPr>
          <p:cNvPr id="291" name="Google Shape;291;p34"/>
          <p:cNvSpPr txBox="1"/>
          <p:nvPr/>
        </p:nvSpPr>
        <p:spPr>
          <a:xfrm>
            <a:off x="4572050" y="569700"/>
            <a:ext cx="4383300" cy="18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Merriweather"/>
                <a:ea typeface="Merriweather"/>
                <a:cs typeface="Merriweather"/>
                <a:sym typeface="Merriweather"/>
              </a:rPr>
              <a:t>Death at Solstice</a:t>
            </a:r>
            <a:endParaRPr b="1" i="1">
              <a:latin typeface="Merriweather"/>
              <a:ea typeface="Merriweather"/>
              <a:cs typeface="Merriweather"/>
              <a:sym typeface="Merriweather"/>
            </a:endParaRPr>
          </a:p>
          <a:p>
            <a:pPr marL="0" lvl="0" indent="0" algn="l" rtl="0">
              <a:spcBef>
                <a:spcPts val="0"/>
              </a:spcBef>
              <a:spcAft>
                <a:spcPts val="0"/>
              </a:spcAft>
              <a:buNone/>
            </a:pPr>
            <a:r>
              <a:rPr lang="en" b="1" i="1">
                <a:latin typeface="Merriweather"/>
                <a:ea typeface="Merriweather"/>
                <a:cs typeface="Merriweather"/>
                <a:sym typeface="Merriweather"/>
              </a:rPr>
              <a:t> </a:t>
            </a:r>
            <a:endParaRPr b="1" i="1">
              <a:latin typeface="Merriweather"/>
              <a:ea typeface="Merriweather"/>
              <a:cs typeface="Merriweather"/>
              <a:sym typeface="Merriweather"/>
            </a:endParaRPr>
          </a:p>
          <a:p>
            <a:pPr marL="457200" lvl="0" indent="-311150" algn="l" rtl="0">
              <a:lnSpc>
                <a:spcPct val="150000"/>
              </a:lnSpc>
              <a:spcBef>
                <a:spcPts val="0"/>
              </a:spcBef>
              <a:spcAft>
                <a:spcPts val="0"/>
              </a:spcAft>
              <a:buSzPts val="1300"/>
              <a:buFont typeface="Merriweather"/>
              <a:buChar char="●"/>
            </a:pPr>
            <a:r>
              <a:rPr lang="en" sz="1300">
                <a:latin typeface="Merriweather"/>
                <a:ea typeface="Merriweather"/>
                <a:cs typeface="Merriweather"/>
                <a:sym typeface="Merriweather"/>
              </a:rPr>
              <a:t>La representación de La Virgen de Guadalupe y el personaje de Virginia Moreno “La Santa”comprueban la importancia de la religión dentro de la cultura Chicanx</a:t>
            </a:r>
            <a:endParaRPr sz="1300">
              <a:latin typeface="Merriweather"/>
              <a:ea typeface="Merriweather"/>
              <a:cs typeface="Merriweather"/>
              <a:sym typeface="Merriweathe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1647500" y="1311375"/>
            <a:ext cx="5452800" cy="756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b="1">
                <a:solidFill>
                  <a:srgbClr val="FFFFFF"/>
                </a:solidFill>
                <a:latin typeface="Merriweather"/>
                <a:ea typeface="Merriweather"/>
                <a:cs typeface="Merriweather"/>
                <a:sym typeface="Merriweather"/>
              </a:rPr>
              <a:t>Gracias!</a:t>
            </a:r>
            <a:endParaRPr sz="1800" b="1">
              <a:solidFill>
                <a:srgbClr val="FFFFFF"/>
              </a:solidFill>
              <a:latin typeface="Merriweather"/>
              <a:ea typeface="Merriweather"/>
              <a:cs typeface="Merriweather"/>
              <a:sym typeface="Merriweather"/>
            </a:endParaRPr>
          </a:p>
        </p:txBody>
      </p:sp>
      <p:sp>
        <p:nvSpPr>
          <p:cNvPr id="297" name="Google Shape;297;p35"/>
          <p:cNvSpPr txBox="1"/>
          <p:nvPr/>
        </p:nvSpPr>
        <p:spPr>
          <a:xfrm>
            <a:off x="1587000" y="2815900"/>
            <a:ext cx="5452800" cy="19287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000">
                <a:solidFill>
                  <a:srgbClr val="FFFFFF"/>
                </a:solidFill>
                <a:latin typeface="Merriweather"/>
                <a:ea typeface="Merriweather"/>
                <a:cs typeface="Merriweather"/>
                <a:sym typeface="Merriweather"/>
              </a:rPr>
              <a:t>Dra. Carolyn Gonz</a:t>
            </a:r>
            <a:r>
              <a:rPr lang="en" sz="2000">
                <a:solidFill>
                  <a:schemeClr val="dk1"/>
                </a:solidFill>
                <a:latin typeface="Merriweather"/>
                <a:ea typeface="Merriweather"/>
                <a:cs typeface="Merriweather"/>
                <a:sym typeface="Merriweather"/>
              </a:rPr>
              <a:t>á</a:t>
            </a:r>
            <a:r>
              <a:rPr lang="en" sz="2000">
                <a:solidFill>
                  <a:srgbClr val="FFFFFF"/>
                </a:solidFill>
                <a:latin typeface="Merriweather"/>
                <a:ea typeface="Merriweather"/>
                <a:cs typeface="Merriweather"/>
                <a:sym typeface="Merriweather"/>
              </a:rPr>
              <a:t>lez, compañeros(as) de WLC Capstone, facultad de WLC </a:t>
            </a:r>
            <a:endParaRPr sz="2000">
              <a:solidFill>
                <a:srgbClr val="FFFFFF"/>
              </a:solidFill>
              <a:latin typeface="Merriweather"/>
              <a:ea typeface="Merriweather"/>
              <a:cs typeface="Merriweather"/>
              <a:sym typeface="Merriweath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l" rtl="0">
              <a:lnSpc>
                <a:spcPct val="200000"/>
              </a:lnSpc>
              <a:spcBef>
                <a:spcPts val="0"/>
              </a:spcBef>
              <a:spcAft>
                <a:spcPts val="0"/>
              </a:spcAft>
              <a:buNone/>
            </a:pPr>
            <a:r>
              <a:rPr lang="en" sz="3000">
                <a:solidFill>
                  <a:srgbClr val="FFFFFF"/>
                </a:solidFill>
                <a:latin typeface="Merriweather"/>
                <a:ea typeface="Merriweather"/>
                <a:cs typeface="Merriweather"/>
                <a:sym typeface="Merriweather"/>
              </a:rPr>
              <a:t>Agradecimiento Especial:</a:t>
            </a:r>
            <a:endParaRPr sz="3000">
              <a:solidFill>
                <a:srgbClr val="FFFFFF"/>
              </a:solidFill>
              <a:latin typeface="Merriweather"/>
              <a:ea typeface="Merriweather"/>
              <a:cs typeface="Merriweather"/>
              <a:sym typeface="Merriweather"/>
            </a:endParaRPr>
          </a:p>
          <a:p>
            <a:pPr marL="0" lvl="0" indent="0" algn="l" rtl="0">
              <a:lnSpc>
                <a:spcPct val="200000"/>
              </a:lnSpc>
              <a:spcBef>
                <a:spcPts val="0"/>
              </a:spcBef>
              <a:spcAft>
                <a:spcPts val="0"/>
              </a:spcAft>
              <a:buNone/>
            </a:pPr>
            <a:r>
              <a:rPr lang="en" b="1">
                <a:solidFill>
                  <a:srgbClr val="FFFFFF"/>
                </a:solidFill>
                <a:latin typeface="Merriweather"/>
                <a:ea typeface="Merriweather"/>
                <a:cs typeface="Merriweather"/>
                <a:sym typeface="Merriweather"/>
              </a:rPr>
              <a:t>			Lucha Corpi</a:t>
            </a:r>
            <a:endParaRPr b="1">
              <a:solidFill>
                <a:srgbClr val="FFFFFF"/>
              </a:solidFill>
              <a:latin typeface="Merriweather"/>
              <a:ea typeface="Merriweather"/>
              <a:cs typeface="Merriweather"/>
              <a:sym typeface="Merriweathe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txBox="1">
            <a:spLocks noGrp="1"/>
          </p:cNvSpPr>
          <p:nvPr>
            <p:ph type="title"/>
          </p:nvPr>
        </p:nvSpPr>
        <p:spPr>
          <a:xfrm>
            <a:off x="920200" y="258150"/>
            <a:ext cx="7311600" cy="55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Bibliografía</a:t>
            </a:r>
            <a:endParaRPr b="1">
              <a:latin typeface="Merriweather"/>
              <a:ea typeface="Merriweather"/>
              <a:cs typeface="Merriweather"/>
              <a:sym typeface="Merriweather"/>
            </a:endParaRPr>
          </a:p>
        </p:txBody>
      </p:sp>
      <p:sp>
        <p:nvSpPr>
          <p:cNvPr id="308" name="Google Shape;308;p37"/>
          <p:cNvSpPr txBox="1">
            <a:spLocks noGrp="1"/>
          </p:cNvSpPr>
          <p:nvPr>
            <p:ph type="body" idx="1"/>
          </p:nvPr>
        </p:nvSpPr>
        <p:spPr>
          <a:xfrm>
            <a:off x="462975" y="927025"/>
            <a:ext cx="8217900" cy="36564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Alarcon, Norma. “Traddutora, Traditora: A Paradigmatic Figure of Chicana Feminism.” </a:t>
            </a:r>
            <a:r>
              <a:rPr lang="en" sz="1000" i="1">
                <a:solidFill>
                  <a:srgbClr val="000000"/>
                </a:solidFill>
                <a:latin typeface="Merriweather"/>
                <a:ea typeface="Merriweather"/>
                <a:cs typeface="Merriweather"/>
                <a:sym typeface="Merriweather"/>
              </a:rPr>
              <a:t>Cultural Critique</a:t>
            </a:r>
            <a:r>
              <a:rPr lang="en" sz="1000">
                <a:solidFill>
                  <a:srgbClr val="000000"/>
                </a:solidFill>
                <a:latin typeface="Merriweather"/>
                <a:ea typeface="Merriweather"/>
                <a:cs typeface="Merriweather"/>
                <a:sym typeface="Merriweather"/>
              </a:rPr>
              <a:t>, no. 13, 1989, pp. 57–87.</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Rebolledo, Tey Diana, and Eliana S. Rivero. </a:t>
            </a:r>
            <a:r>
              <a:rPr lang="en" sz="1000" i="1">
                <a:solidFill>
                  <a:srgbClr val="000000"/>
                </a:solidFill>
                <a:latin typeface="Merriweather"/>
                <a:ea typeface="Merriweather"/>
                <a:cs typeface="Merriweather"/>
                <a:sym typeface="Merriweather"/>
              </a:rPr>
              <a:t>Infinite Divisions: An Anthology of Chicana Literature</a:t>
            </a:r>
            <a:r>
              <a:rPr lang="en" sz="1000">
                <a:solidFill>
                  <a:srgbClr val="000000"/>
                </a:solidFill>
                <a:latin typeface="Merriweather"/>
                <a:ea typeface="Merriweather"/>
                <a:cs typeface="Merriweather"/>
                <a:sym typeface="Merriweather"/>
              </a:rPr>
              <a:t>. Tucson: U of Arizona, 1993. Print.</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Ruiz, Sandra, et al. </a:t>
            </a:r>
            <a:r>
              <a:rPr lang="en" sz="1000" i="1">
                <a:solidFill>
                  <a:srgbClr val="000000"/>
                </a:solidFill>
                <a:latin typeface="Merriweather"/>
                <a:ea typeface="Merriweather"/>
                <a:cs typeface="Merriweather"/>
                <a:sym typeface="Merriweather"/>
              </a:rPr>
              <a:t>Escrito Con Tinta Roja: The Mexicana Feminist Detective in the Fiction of María Elvira Bermúdez, Myriam Laurini and Patricia Valladares</a:t>
            </a:r>
            <a:r>
              <a:rPr lang="en" sz="1000">
                <a:solidFill>
                  <a:srgbClr val="000000"/>
                </a:solidFill>
                <a:latin typeface="Merriweather"/>
                <a:ea typeface="Merriweather"/>
                <a:cs typeface="Merriweather"/>
                <a:sym typeface="Merriweather"/>
              </a:rPr>
              <a:t>, 2014, pp. ProQuest Dissertations and Theses.</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Maloof, Judy. </a:t>
            </a:r>
            <a:r>
              <a:rPr lang="en" sz="1000" i="1">
                <a:solidFill>
                  <a:srgbClr val="000000"/>
                </a:solidFill>
                <a:latin typeface="Merriweather"/>
                <a:ea typeface="Merriweather"/>
                <a:cs typeface="Merriweather"/>
                <a:sym typeface="Merriweather"/>
              </a:rPr>
              <a:t>The Chicana Detective as Clairvoyant in Lucha Corpi’s Eulogy for a Brown Angel(1992), Cactus Blood(1996), and Black Widow’s Wardrobe(1999). </a:t>
            </a:r>
            <a:r>
              <a:rPr lang="en" sz="1000">
                <a:solidFill>
                  <a:srgbClr val="000000"/>
                </a:solidFill>
                <a:latin typeface="Merriweather"/>
                <a:ea typeface="Merriweather"/>
                <a:cs typeface="Merriweather"/>
                <a:sym typeface="Merriweather"/>
              </a:rPr>
              <a:t>The University of New Mexico, 2006. pp. 92-112.</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Rodriguez, Ralph E.. </a:t>
            </a:r>
            <a:r>
              <a:rPr lang="en" sz="1000" i="1">
                <a:solidFill>
                  <a:srgbClr val="000000"/>
                </a:solidFill>
                <a:latin typeface="Merriweather"/>
                <a:ea typeface="Merriweather"/>
                <a:cs typeface="Merriweather"/>
                <a:sym typeface="Merriweather"/>
              </a:rPr>
              <a:t>Brown Gumshoes : Detective Fiction and the Search for Chicana/o Identity</a:t>
            </a:r>
            <a:r>
              <a:rPr lang="en" sz="1000">
                <a:solidFill>
                  <a:srgbClr val="000000"/>
                </a:solidFill>
                <a:latin typeface="Merriweather"/>
                <a:ea typeface="Merriweather"/>
                <a:cs typeface="Merriweather"/>
                <a:sym typeface="Merriweather"/>
              </a:rPr>
              <a:t>, University of Texas Press, 2005. ProQuest Ebook Central</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Bost, Aparicio, Bost, Suzanne, and Aparicio, Frances R. </a:t>
            </a:r>
            <a:r>
              <a:rPr lang="en" sz="1000" i="1">
                <a:solidFill>
                  <a:srgbClr val="000000"/>
                </a:solidFill>
                <a:latin typeface="Merriweather"/>
                <a:ea typeface="Merriweather"/>
                <a:cs typeface="Merriweather"/>
                <a:sym typeface="Merriweather"/>
              </a:rPr>
              <a:t>The Routledge Companion to Latino/a Literature</a:t>
            </a:r>
            <a:r>
              <a:rPr lang="en" sz="1000">
                <a:solidFill>
                  <a:srgbClr val="000000"/>
                </a:solidFill>
                <a:latin typeface="Merriweather"/>
                <a:ea typeface="Merriweather"/>
                <a:cs typeface="Merriweather"/>
                <a:sym typeface="Merriweather"/>
              </a:rPr>
              <a:t>. New York: Routledge, 2012. Routledge Companions. Web.</a:t>
            </a:r>
            <a:endParaRPr sz="1000">
              <a:solidFill>
                <a:srgbClr val="000000"/>
              </a:solidFill>
              <a:latin typeface="Merriweather"/>
              <a:ea typeface="Merriweather"/>
              <a:cs typeface="Merriweather"/>
              <a:sym typeface="Merriweather"/>
            </a:endParaRPr>
          </a:p>
          <a:p>
            <a:pPr marL="0" lvl="0" indent="0" algn="l" rtl="0">
              <a:lnSpc>
                <a:spcPct val="200000"/>
              </a:lnSpc>
              <a:spcBef>
                <a:spcPts val="0"/>
              </a:spcBef>
              <a:spcAft>
                <a:spcPts val="0"/>
              </a:spcAft>
              <a:buNone/>
            </a:pPr>
            <a:endParaRPr sz="1000">
              <a:solidFill>
                <a:srgbClr val="3A3A3A"/>
              </a:solidFill>
              <a:latin typeface="Merriweather"/>
              <a:ea typeface="Merriweather"/>
              <a:cs typeface="Merriweather"/>
              <a:sym typeface="Merriweather"/>
            </a:endParaRPr>
          </a:p>
          <a:p>
            <a:pPr marL="457200" lvl="0" indent="0" algn="l" rtl="0">
              <a:lnSpc>
                <a:spcPct val="200000"/>
              </a:lnSpc>
              <a:spcBef>
                <a:spcPts val="0"/>
              </a:spcBef>
              <a:spcAft>
                <a:spcPts val="0"/>
              </a:spcAft>
              <a:buNone/>
            </a:pPr>
            <a:endParaRPr sz="1000">
              <a:solidFill>
                <a:srgbClr val="3A3A3A"/>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8"/>
          <p:cNvSpPr txBox="1">
            <a:spLocks noGrp="1"/>
          </p:cNvSpPr>
          <p:nvPr>
            <p:ph type="title"/>
          </p:nvPr>
        </p:nvSpPr>
        <p:spPr>
          <a:xfrm>
            <a:off x="211100" y="227575"/>
            <a:ext cx="8710200" cy="63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Bibliografía</a:t>
            </a:r>
            <a:endParaRPr b="1">
              <a:latin typeface="Merriweather"/>
              <a:ea typeface="Merriweather"/>
              <a:cs typeface="Merriweather"/>
              <a:sym typeface="Merriweather"/>
            </a:endParaRPr>
          </a:p>
        </p:txBody>
      </p:sp>
      <p:sp>
        <p:nvSpPr>
          <p:cNvPr id="314" name="Google Shape;314;p38"/>
          <p:cNvSpPr txBox="1">
            <a:spLocks noGrp="1"/>
          </p:cNvSpPr>
          <p:nvPr>
            <p:ph type="body" idx="1"/>
          </p:nvPr>
        </p:nvSpPr>
        <p:spPr>
          <a:xfrm>
            <a:off x="448525" y="817375"/>
            <a:ext cx="8232600" cy="37515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Blackwell, Maylei. </a:t>
            </a:r>
            <a:r>
              <a:rPr lang="en" sz="1000" i="1">
                <a:solidFill>
                  <a:srgbClr val="000000"/>
                </a:solidFill>
                <a:latin typeface="Merriweather"/>
                <a:ea typeface="Merriweather"/>
                <a:cs typeface="Merriweather"/>
                <a:sym typeface="Merriweather"/>
              </a:rPr>
              <a:t>Chicana Power!: Contested Histories of Feminism in the Chicano Movement</a:t>
            </a:r>
            <a:r>
              <a:rPr lang="en" sz="1000">
                <a:solidFill>
                  <a:srgbClr val="000000"/>
                </a:solidFill>
                <a:latin typeface="Merriweather"/>
                <a:ea typeface="Merriweather"/>
                <a:cs typeface="Merriweather"/>
                <a:sym typeface="Merriweather"/>
              </a:rPr>
              <a:t>. 1st ed., University of Texas Press, 2011.</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Saldívar-Hull, Sonia. </a:t>
            </a:r>
            <a:r>
              <a:rPr lang="en" sz="1000" i="1">
                <a:solidFill>
                  <a:srgbClr val="000000"/>
                </a:solidFill>
                <a:latin typeface="Merriweather"/>
                <a:ea typeface="Merriweather"/>
                <a:cs typeface="Merriweather"/>
                <a:sym typeface="Merriweather"/>
              </a:rPr>
              <a:t>Feminism on the Border: Chicana Gender Politics and Literature</a:t>
            </a:r>
            <a:r>
              <a:rPr lang="en" sz="1000">
                <a:solidFill>
                  <a:srgbClr val="000000"/>
                </a:solidFill>
                <a:latin typeface="Merriweather"/>
                <a:ea typeface="Merriweather"/>
                <a:cs typeface="Merriweather"/>
                <a:sym typeface="Merriweather"/>
              </a:rPr>
              <a:t>. Berkeley: U of California, 2000. Print.</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Gomez, Susan, Rocco, Raymond, and Saldivar-Hull, Sonia. </a:t>
            </a:r>
            <a:r>
              <a:rPr lang="en" sz="1000" i="1">
                <a:solidFill>
                  <a:srgbClr val="000000"/>
                </a:solidFill>
                <a:latin typeface="Merriweather"/>
                <a:ea typeface="Merriweather"/>
                <a:cs typeface="Merriweather"/>
                <a:sym typeface="Merriweather"/>
              </a:rPr>
              <a:t>Contemporary Chicana Feminist Discourse: Negotiating the Boundaries, Borders and “Brujos” among and between Critical Counter Discourses</a:t>
            </a:r>
            <a:r>
              <a:rPr lang="en" sz="1000">
                <a:solidFill>
                  <a:srgbClr val="000000"/>
                </a:solidFill>
                <a:latin typeface="Merriweather"/>
                <a:ea typeface="Merriweather"/>
                <a:cs typeface="Merriweather"/>
                <a:sym typeface="Merriweather"/>
              </a:rPr>
              <a:t> (2003): ProQuest Dissertations and Theses. Web.</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Moraga Cherríe, Anzaldua Gloria, and Bambara Toni Cade . </a:t>
            </a:r>
            <a:r>
              <a:rPr lang="en" sz="1000" i="1">
                <a:solidFill>
                  <a:srgbClr val="000000"/>
                </a:solidFill>
                <a:latin typeface="Merriweather"/>
                <a:ea typeface="Merriweather"/>
                <a:cs typeface="Merriweather"/>
                <a:sym typeface="Merriweather"/>
              </a:rPr>
              <a:t>This Bridge Called My Back: Writings by Radical Women of Color</a:t>
            </a:r>
            <a:r>
              <a:rPr lang="en" sz="1000">
                <a:solidFill>
                  <a:srgbClr val="000000"/>
                </a:solidFill>
                <a:latin typeface="Merriweather"/>
                <a:ea typeface="Merriweather"/>
                <a:cs typeface="Merriweather"/>
                <a:sym typeface="Merriweather"/>
              </a:rPr>
              <a:t>. Second ed. New York: Kitchen Table, Women of Color, 1983. Print.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Rodriguez, Ralph, and Limon, Jose. </a:t>
            </a:r>
            <a:r>
              <a:rPr lang="en" sz="1000" i="1">
                <a:solidFill>
                  <a:srgbClr val="000000"/>
                </a:solidFill>
                <a:latin typeface="Merriweather"/>
                <a:ea typeface="Merriweather"/>
                <a:cs typeface="Merriweather"/>
                <a:sym typeface="Merriweather"/>
              </a:rPr>
              <a:t>Chicana and Chicano Fiction into the Nineties: Genre and Contestation</a:t>
            </a:r>
            <a:r>
              <a:rPr lang="en" sz="1000">
                <a:solidFill>
                  <a:srgbClr val="000000"/>
                </a:solidFill>
                <a:latin typeface="Merriweather"/>
                <a:ea typeface="Merriweather"/>
                <a:cs typeface="Merriweather"/>
                <a:sym typeface="Merriweather"/>
              </a:rPr>
              <a:t>, 1997, pp. ProQuest Dissertations and Theses.</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Borges, Jorge Luis. </a:t>
            </a:r>
            <a:r>
              <a:rPr lang="en" sz="1000" i="1">
                <a:solidFill>
                  <a:srgbClr val="000000"/>
                </a:solidFill>
                <a:latin typeface="Merriweather"/>
                <a:ea typeface="Merriweather"/>
                <a:cs typeface="Merriweather"/>
                <a:sym typeface="Merriweather"/>
              </a:rPr>
              <a:t>La Muerte Y La Brújula: [cuentos]</a:t>
            </a:r>
            <a:r>
              <a:rPr lang="en" sz="1000">
                <a:solidFill>
                  <a:srgbClr val="000000"/>
                </a:solidFill>
                <a:latin typeface="Merriweather"/>
                <a:ea typeface="Merriweather"/>
                <a:cs typeface="Merriweather"/>
                <a:sym typeface="Merriweather"/>
              </a:rPr>
              <a:t>. Buenos Aires: Emecé Editores, 1951. Print. Novelistas Argentinos Contemporáneos</a:t>
            </a:r>
            <a:endParaRPr sz="1000">
              <a:solidFill>
                <a:srgbClr val="000000"/>
              </a:solidFill>
              <a:latin typeface="Merriweather"/>
              <a:ea typeface="Merriweather"/>
              <a:cs typeface="Merriweather"/>
              <a:sym typeface="Merriweath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221850" y="184850"/>
            <a:ext cx="8700300" cy="58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Bibliografía</a:t>
            </a:r>
            <a:endParaRPr b="1">
              <a:latin typeface="Merriweather"/>
              <a:ea typeface="Merriweather"/>
              <a:cs typeface="Merriweather"/>
              <a:sym typeface="Merriweather"/>
            </a:endParaRPr>
          </a:p>
        </p:txBody>
      </p:sp>
      <p:sp>
        <p:nvSpPr>
          <p:cNvPr id="320" name="Google Shape;320;p39"/>
          <p:cNvSpPr txBox="1">
            <a:spLocks noGrp="1"/>
          </p:cNvSpPr>
          <p:nvPr>
            <p:ph type="body" idx="1"/>
          </p:nvPr>
        </p:nvSpPr>
        <p:spPr>
          <a:xfrm>
            <a:off x="462975" y="774650"/>
            <a:ext cx="7762200" cy="38016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Malmgren, Carl D. “Anatomy of Murder: Mystery, Detective, and Crime Fiction.” </a:t>
            </a:r>
            <a:r>
              <a:rPr lang="en" sz="1000" i="1">
                <a:solidFill>
                  <a:srgbClr val="000000"/>
                </a:solidFill>
                <a:latin typeface="Merriweather"/>
                <a:ea typeface="Merriweather"/>
                <a:cs typeface="Merriweather"/>
                <a:sym typeface="Merriweather"/>
              </a:rPr>
              <a:t>Journal of Popular Culture</a:t>
            </a:r>
            <a:r>
              <a:rPr lang="en" sz="1000">
                <a:solidFill>
                  <a:srgbClr val="000000"/>
                </a:solidFill>
                <a:latin typeface="Merriweather"/>
                <a:ea typeface="Merriweather"/>
                <a:cs typeface="Merriweather"/>
                <a:sym typeface="Merriweather"/>
              </a:rPr>
              <a:t>, vol. 30, no. 4, 1997, pp. 115–135.</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Poe, Edgar Allan. </a:t>
            </a:r>
            <a:r>
              <a:rPr lang="en" sz="1000" i="1">
                <a:solidFill>
                  <a:srgbClr val="000000"/>
                </a:solidFill>
                <a:latin typeface="Merriweather"/>
                <a:ea typeface="Merriweather"/>
                <a:cs typeface="Merriweather"/>
                <a:sym typeface="Merriweather"/>
              </a:rPr>
              <a:t>The Tell-Tale Heart</a:t>
            </a:r>
            <a:r>
              <a:rPr lang="en" sz="1000">
                <a:solidFill>
                  <a:srgbClr val="000000"/>
                </a:solidFill>
                <a:latin typeface="Merriweather"/>
                <a:ea typeface="Merriweather"/>
                <a:cs typeface="Merriweather"/>
                <a:sym typeface="Merriweather"/>
              </a:rPr>
              <a:t>. Project Gutenberg ; NetLibrary, 2000</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Corpi, Lucha. </a:t>
            </a:r>
            <a:r>
              <a:rPr lang="en" sz="1000" i="1">
                <a:solidFill>
                  <a:srgbClr val="000000"/>
                </a:solidFill>
                <a:latin typeface="Merriweather"/>
                <a:ea typeface="Merriweather"/>
                <a:cs typeface="Merriweather"/>
                <a:sym typeface="Merriweather"/>
              </a:rPr>
              <a:t>Death at Solstice. </a:t>
            </a:r>
            <a:r>
              <a:rPr lang="en" sz="1000">
                <a:solidFill>
                  <a:srgbClr val="000000"/>
                </a:solidFill>
                <a:latin typeface="Merriweather"/>
                <a:ea typeface="Merriweather"/>
                <a:cs typeface="Merriweather"/>
                <a:sym typeface="Merriweather"/>
              </a:rPr>
              <a:t>Houston: Arte Publico Press, 2009. U.S.A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Corpi, Lucha. </a:t>
            </a:r>
            <a:r>
              <a:rPr lang="en" sz="1000" i="1">
                <a:solidFill>
                  <a:srgbClr val="000000"/>
                </a:solidFill>
                <a:latin typeface="Merriweather"/>
                <a:ea typeface="Merriweather"/>
                <a:cs typeface="Merriweather"/>
                <a:sym typeface="Merriweather"/>
              </a:rPr>
              <a:t>Black Widow's Wardrobe</a:t>
            </a:r>
            <a:r>
              <a:rPr lang="en" sz="1000">
                <a:solidFill>
                  <a:srgbClr val="000000"/>
                </a:solidFill>
                <a:latin typeface="Merriweather"/>
                <a:ea typeface="Merriweather"/>
                <a:cs typeface="Merriweather"/>
                <a:sym typeface="Merriweather"/>
              </a:rPr>
              <a:t>. Arte Público, 1999.</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120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Nelson, Patricia, "</a:t>
            </a:r>
            <a:r>
              <a:rPr lang="en" sz="1000" i="1">
                <a:solidFill>
                  <a:srgbClr val="000000"/>
                </a:solidFill>
                <a:latin typeface="Merriweather"/>
                <a:ea typeface="Merriweather"/>
                <a:cs typeface="Merriweather"/>
                <a:sym typeface="Merriweather"/>
              </a:rPr>
              <a:t>Rewriting Myth: New Interpretations of La Malinche, La Llorona, and La Virgen de Guadalupe in Chicana Feminist Literature"</a:t>
            </a:r>
            <a:r>
              <a:rPr lang="en" sz="1000">
                <a:solidFill>
                  <a:srgbClr val="000000"/>
                </a:solidFill>
                <a:latin typeface="Merriweather"/>
                <a:ea typeface="Merriweather"/>
                <a:cs typeface="Merriweather"/>
                <a:sym typeface="Merriweather"/>
              </a:rPr>
              <a:t> (2008). Undergraduate Honors Thesis. Paper 788.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120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Cypess, Sandra Messinger. </a:t>
            </a:r>
            <a:r>
              <a:rPr lang="en" sz="1000" i="1">
                <a:solidFill>
                  <a:srgbClr val="000000"/>
                </a:solidFill>
                <a:latin typeface="Merriweather"/>
                <a:ea typeface="Merriweather"/>
                <a:cs typeface="Merriweather"/>
                <a:sym typeface="Merriweather"/>
              </a:rPr>
              <a:t>La Malinche in Mexican Literature: from History to Myth</a:t>
            </a:r>
            <a:r>
              <a:rPr lang="en" sz="1000">
                <a:solidFill>
                  <a:srgbClr val="000000"/>
                </a:solidFill>
                <a:latin typeface="Merriweather"/>
                <a:ea typeface="Merriweather"/>
                <a:cs typeface="Merriweather"/>
                <a:sym typeface="Merriweather"/>
              </a:rPr>
              <a:t>. University of Texas, 1991</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Paz, Ireneo. </a:t>
            </a:r>
            <a:r>
              <a:rPr lang="en" sz="1000" i="1">
                <a:solidFill>
                  <a:srgbClr val="000000"/>
                </a:solidFill>
                <a:latin typeface="Merriweather"/>
                <a:ea typeface="Merriweather"/>
                <a:cs typeface="Merriweather"/>
                <a:sym typeface="Merriweather"/>
              </a:rPr>
              <a:t>Life and Adventures of the Celebrated Bandit Joáquin Murrieta</a:t>
            </a:r>
            <a:r>
              <a:rPr lang="en" sz="1000">
                <a:solidFill>
                  <a:srgbClr val="000000"/>
                </a:solidFill>
                <a:latin typeface="Merriweather"/>
                <a:ea typeface="Merriweather"/>
                <a:cs typeface="Merriweather"/>
                <a:sym typeface="Merriweather"/>
              </a:rPr>
              <a:t>, Arte Público Press, 1999. ProQuest Ebook Central. </a:t>
            </a:r>
            <a:endParaRPr sz="1000">
              <a:solidFill>
                <a:srgbClr val="000000"/>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000000"/>
              </a:buClr>
              <a:buSzPts val="1000"/>
              <a:buFont typeface="Merriweather"/>
              <a:buChar char="●"/>
            </a:pPr>
            <a:r>
              <a:rPr lang="en" sz="1000">
                <a:solidFill>
                  <a:srgbClr val="000000"/>
                </a:solidFill>
                <a:latin typeface="Merriweather"/>
                <a:ea typeface="Merriweather"/>
                <a:cs typeface="Merriweather"/>
                <a:sym typeface="Merriweather"/>
              </a:rPr>
              <a:t>Colby, Jennifer. "</a:t>
            </a:r>
            <a:r>
              <a:rPr lang="en" sz="1000" i="1">
                <a:solidFill>
                  <a:srgbClr val="000000"/>
                </a:solidFill>
                <a:latin typeface="Merriweather"/>
                <a:ea typeface="Merriweather"/>
                <a:cs typeface="Merriweather"/>
                <a:sym typeface="Merriweather"/>
              </a:rPr>
              <a:t>Transforming Tonantzin/Guadalupe: Women's Art and Dialogue in Central California." </a:t>
            </a:r>
            <a:r>
              <a:rPr lang="en" sz="1000">
                <a:solidFill>
                  <a:srgbClr val="000000"/>
                </a:solidFill>
                <a:latin typeface="Merriweather"/>
                <a:ea typeface="Merriweather"/>
                <a:cs typeface="Merriweather"/>
                <a:sym typeface="Merriweather"/>
              </a:rPr>
              <a:t>Femspec 19.1 (2019): 33-149. Web.</a:t>
            </a:r>
            <a:endParaRPr sz="1000">
              <a:solidFill>
                <a:srgbClr val="000000"/>
              </a:solidFill>
              <a:latin typeface="Merriweather"/>
              <a:ea typeface="Merriweather"/>
              <a:cs typeface="Merriweather"/>
              <a:sym typeface="Merriweathe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title"/>
          </p:nvPr>
        </p:nvSpPr>
        <p:spPr>
          <a:xfrm>
            <a:off x="221075" y="217625"/>
            <a:ext cx="87303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Bibliografía</a:t>
            </a:r>
            <a:endParaRPr b="1">
              <a:latin typeface="Merriweather"/>
              <a:ea typeface="Merriweather"/>
              <a:cs typeface="Merriweather"/>
              <a:sym typeface="Merriweather"/>
            </a:endParaRPr>
          </a:p>
        </p:txBody>
      </p:sp>
      <p:sp>
        <p:nvSpPr>
          <p:cNvPr id="326" name="Google Shape;326;p40"/>
          <p:cNvSpPr txBox="1">
            <a:spLocks noGrp="1"/>
          </p:cNvSpPr>
          <p:nvPr>
            <p:ph type="body" idx="1"/>
          </p:nvPr>
        </p:nvSpPr>
        <p:spPr>
          <a:xfrm>
            <a:off x="470225" y="877025"/>
            <a:ext cx="8210700" cy="3702300"/>
          </a:xfrm>
          <a:prstGeom prst="rect">
            <a:avLst/>
          </a:prstGeom>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SzPts val="1000"/>
              <a:buFont typeface="Merriweather"/>
              <a:buChar char="●"/>
            </a:pPr>
            <a:r>
              <a:rPr lang="en" sz="1000">
                <a:solidFill>
                  <a:srgbClr val="262626"/>
                </a:solidFill>
                <a:latin typeface="Merriweather"/>
                <a:ea typeface="Merriweather"/>
                <a:cs typeface="Merriweather"/>
                <a:sym typeface="Merriweather"/>
              </a:rPr>
              <a:t>Chávez, Eduardo. </a:t>
            </a:r>
            <a:r>
              <a:rPr lang="en" sz="1000" i="1">
                <a:solidFill>
                  <a:srgbClr val="262626"/>
                </a:solidFill>
                <a:latin typeface="Merriweather"/>
                <a:ea typeface="Merriweather"/>
                <a:cs typeface="Merriweather"/>
                <a:sym typeface="Merriweather"/>
              </a:rPr>
              <a:t>Our Lady of Guadalupe and Saint Juan Diego : The Historical Evidence</a:t>
            </a:r>
            <a:r>
              <a:rPr lang="en" sz="1000">
                <a:solidFill>
                  <a:srgbClr val="262626"/>
                </a:solidFill>
                <a:latin typeface="Merriweather"/>
                <a:ea typeface="Merriweather"/>
                <a:cs typeface="Merriweather"/>
                <a:sym typeface="Merriweather"/>
              </a:rPr>
              <a:t>. Rowman &amp; Littlefield Publishers, 2006. </a:t>
            </a:r>
            <a:endParaRPr sz="1000">
              <a:solidFill>
                <a:srgbClr val="262626"/>
              </a:solidFill>
              <a:latin typeface="Merriweather"/>
              <a:ea typeface="Merriweather"/>
              <a:cs typeface="Merriweather"/>
              <a:sym typeface="Merriweather"/>
            </a:endParaRPr>
          </a:p>
          <a:p>
            <a:pPr marL="457200" lvl="0" indent="-292100" algn="l" rtl="0">
              <a:lnSpc>
                <a:spcPct val="200000"/>
              </a:lnSpc>
              <a:spcBef>
                <a:spcPts val="0"/>
              </a:spcBef>
              <a:spcAft>
                <a:spcPts val="0"/>
              </a:spcAft>
              <a:buClr>
                <a:srgbClr val="262626"/>
              </a:buClr>
              <a:buSzPts val="1000"/>
              <a:buFont typeface="Merriweather"/>
              <a:buChar char="●"/>
            </a:pPr>
            <a:r>
              <a:rPr lang="en" sz="1000">
                <a:solidFill>
                  <a:srgbClr val="3A3A3A"/>
                </a:solidFill>
                <a:highlight>
                  <a:srgbClr val="FFFFFF"/>
                </a:highlight>
                <a:latin typeface="Merriweather"/>
                <a:ea typeface="Merriweather"/>
                <a:cs typeface="Merriweather"/>
                <a:sym typeface="Merriweather"/>
              </a:rPr>
              <a:t>Valenzuela , Aida. “Lucha Corpi: Mystery, Evolution and the Nth Generation in Chicana/o Identity via the Gloria Damasco Detective Series .” Purdue University , 2011.</a:t>
            </a:r>
            <a:endParaRPr sz="1000">
              <a:solidFill>
                <a:srgbClr val="3A3A3A"/>
              </a:solidFill>
              <a:highlight>
                <a:srgbClr val="FFFFFF"/>
              </a:highlight>
              <a:latin typeface="Merriweather"/>
              <a:ea typeface="Merriweather"/>
              <a:cs typeface="Merriweather"/>
              <a:sym typeface="Merriweather"/>
            </a:endParaRPr>
          </a:p>
          <a:p>
            <a:pPr marL="457200" lvl="0" indent="-292100" algn="l" rtl="0">
              <a:lnSpc>
                <a:spcPct val="200000"/>
              </a:lnSpc>
              <a:spcBef>
                <a:spcPts val="0"/>
              </a:spcBef>
              <a:spcAft>
                <a:spcPts val="0"/>
              </a:spcAft>
              <a:buClr>
                <a:srgbClr val="3A3A3A"/>
              </a:buClr>
              <a:buSzPts val="1000"/>
              <a:buFont typeface="Merriweather"/>
              <a:buChar char="●"/>
            </a:pPr>
            <a:r>
              <a:rPr lang="en" sz="1000">
                <a:solidFill>
                  <a:srgbClr val="3A3A3A"/>
                </a:solidFill>
                <a:highlight>
                  <a:srgbClr val="FFFFFF"/>
                </a:highlight>
                <a:latin typeface="Merriweather"/>
                <a:ea typeface="Merriweather"/>
                <a:cs typeface="Merriweather"/>
                <a:sym typeface="Merriweather"/>
              </a:rPr>
              <a:t>Paz, Octavio. </a:t>
            </a:r>
            <a:r>
              <a:rPr lang="en" sz="1000" i="1">
                <a:solidFill>
                  <a:srgbClr val="3A3A3A"/>
                </a:solidFill>
                <a:latin typeface="Merriweather"/>
                <a:ea typeface="Merriweather"/>
                <a:cs typeface="Merriweather"/>
                <a:sym typeface="Merriweather"/>
              </a:rPr>
              <a:t>El Laberinto De La Soledad</a:t>
            </a:r>
            <a:r>
              <a:rPr lang="en" sz="1000">
                <a:solidFill>
                  <a:srgbClr val="3A3A3A"/>
                </a:solidFill>
                <a:highlight>
                  <a:srgbClr val="FFFFFF"/>
                </a:highlight>
                <a:latin typeface="Merriweather"/>
                <a:ea typeface="Merriweather"/>
                <a:cs typeface="Merriweather"/>
                <a:sym typeface="Merriweather"/>
              </a:rPr>
              <a:t>. New York, N.Y.: Penguin, 1997. Print. Penguin Ediciones.</a:t>
            </a:r>
            <a:endParaRPr sz="1000">
              <a:solidFill>
                <a:srgbClr val="3A3A3A"/>
              </a:solidFill>
              <a:highlight>
                <a:srgbClr val="FFFFFF"/>
              </a:highlight>
              <a:latin typeface="Merriweather"/>
              <a:ea typeface="Merriweather"/>
              <a:cs typeface="Merriweather"/>
              <a:sym typeface="Merriweather"/>
            </a:endParaRPr>
          </a:p>
          <a:p>
            <a:pPr marL="0" lvl="0" indent="0" algn="l" rtl="0">
              <a:lnSpc>
                <a:spcPct val="200000"/>
              </a:lnSpc>
              <a:spcBef>
                <a:spcPts val="1200"/>
              </a:spcBef>
              <a:spcAft>
                <a:spcPts val="1200"/>
              </a:spcAft>
              <a:buNone/>
            </a:pPr>
            <a:endParaRPr sz="1200">
              <a:solidFill>
                <a:srgbClr val="3A3A3A"/>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920250" y="141700"/>
            <a:ext cx="7303500" cy="55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Inspiración del Proyecto</a:t>
            </a:r>
            <a:endParaRPr/>
          </a:p>
        </p:txBody>
      </p:sp>
      <p:sp>
        <p:nvSpPr>
          <p:cNvPr id="143" name="Google Shape;143;p15"/>
          <p:cNvSpPr txBox="1">
            <a:spLocks noGrp="1"/>
          </p:cNvSpPr>
          <p:nvPr>
            <p:ph type="body" idx="1"/>
          </p:nvPr>
        </p:nvSpPr>
        <p:spPr>
          <a:xfrm>
            <a:off x="288825" y="700000"/>
            <a:ext cx="8699700" cy="395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434343"/>
              </a:buClr>
              <a:buSzPts val="1600"/>
              <a:buFont typeface="Merriweather"/>
              <a:buChar char="●"/>
            </a:pPr>
            <a:r>
              <a:rPr lang="en" sz="1600">
                <a:solidFill>
                  <a:srgbClr val="000000"/>
                </a:solidFill>
                <a:latin typeface="Merriweather"/>
                <a:ea typeface="Merriweather"/>
                <a:cs typeface="Merriweather"/>
                <a:sym typeface="Merriweather"/>
              </a:rPr>
              <a:t>Queríamos estudiar más a fondo un tema relacionado con la literatura chicana, específicamente un tema en torno a la (re)escritura de figuras histórica y culturales de la cultura mexicana</a:t>
            </a:r>
            <a:endParaRPr sz="1600">
              <a:solidFill>
                <a:srgbClr val="000000"/>
              </a:solidFill>
              <a:latin typeface="Merriweather"/>
              <a:ea typeface="Merriweather"/>
              <a:cs typeface="Merriweather"/>
              <a:sym typeface="Merriweather"/>
            </a:endParaRPr>
          </a:p>
          <a:p>
            <a:pPr marL="457200" lvl="0" indent="-330200" algn="l" rtl="0">
              <a:spcBef>
                <a:spcPts val="0"/>
              </a:spcBef>
              <a:spcAft>
                <a:spcPts val="0"/>
              </a:spcAft>
              <a:buClr>
                <a:srgbClr val="000000"/>
              </a:buClr>
              <a:buSzPts val="1600"/>
              <a:buFont typeface="Merriweather"/>
              <a:buChar char="●"/>
            </a:pPr>
            <a:r>
              <a:rPr lang="en" sz="1600">
                <a:solidFill>
                  <a:srgbClr val="000000"/>
                </a:solidFill>
                <a:latin typeface="Merriweather"/>
                <a:ea typeface="Merriweather"/>
                <a:cs typeface="Merriweather"/>
                <a:sym typeface="Merriweather"/>
              </a:rPr>
              <a:t>Queremos saber por qué Lucha Corpi decidió usar la (re)escritura,nos interesaba mirar específicamente las novelas detectivescas y la ficción</a:t>
            </a:r>
            <a:endParaRPr sz="1600">
              <a:solidFill>
                <a:srgbClr val="000000"/>
              </a:solidFill>
              <a:latin typeface="Merriweather"/>
              <a:ea typeface="Merriweather"/>
              <a:cs typeface="Merriweather"/>
              <a:sym typeface="Merriweather"/>
            </a:endParaRPr>
          </a:p>
          <a:p>
            <a:pPr marL="0" lvl="0" indent="0" algn="l" rtl="0">
              <a:spcBef>
                <a:spcPts val="1600"/>
              </a:spcBef>
              <a:spcAft>
                <a:spcPts val="1600"/>
              </a:spcAft>
              <a:buNone/>
            </a:pPr>
            <a:endParaRPr sz="1400">
              <a:solidFill>
                <a:srgbClr val="000000"/>
              </a:solidFill>
              <a:latin typeface="Merriweather"/>
              <a:ea typeface="Merriweather"/>
              <a:cs typeface="Merriweather"/>
              <a:sym typeface="Merriweather"/>
            </a:endParaRPr>
          </a:p>
        </p:txBody>
      </p:sp>
      <p:pic>
        <p:nvPicPr>
          <p:cNvPr id="144" name="Google Shape;144;p15"/>
          <p:cNvPicPr preferRelativeResize="0"/>
          <p:nvPr/>
        </p:nvPicPr>
        <p:blipFill rotWithShape="1">
          <a:blip r:embed="rId3">
            <a:alphaModFix/>
          </a:blip>
          <a:srcRect l="2220" r="-2219"/>
          <a:stretch/>
        </p:blipFill>
        <p:spPr>
          <a:xfrm>
            <a:off x="3381300" y="2288242"/>
            <a:ext cx="2000501" cy="2533958"/>
          </a:xfrm>
          <a:prstGeom prst="rect">
            <a:avLst/>
          </a:prstGeom>
          <a:noFill/>
          <a:ln>
            <a:noFill/>
          </a:ln>
        </p:spPr>
      </p:pic>
      <p:pic>
        <p:nvPicPr>
          <p:cNvPr id="145" name="Google Shape;145;p15"/>
          <p:cNvPicPr preferRelativeResize="0"/>
          <p:nvPr/>
        </p:nvPicPr>
        <p:blipFill>
          <a:blip r:embed="rId4">
            <a:alphaModFix/>
          </a:blip>
          <a:stretch>
            <a:fillRect/>
          </a:stretch>
        </p:blipFill>
        <p:spPr>
          <a:xfrm>
            <a:off x="6880075" y="2229792"/>
            <a:ext cx="1898001" cy="2530660"/>
          </a:xfrm>
          <a:prstGeom prst="rect">
            <a:avLst/>
          </a:prstGeom>
          <a:noFill/>
          <a:ln>
            <a:noFill/>
          </a:ln>
        </p:spPr>
      </p:pic>
      <p:pic>
        <p:nvPicPr>
          <p:cNvPr id="146" name="Google Shape;146;p15"/>
          <p:cNvPicPr preferRelativeResize="0"/>
          <p:nvPr/>
        </p:nvPicPr>
        <p:blipFill>
          <a:blip r:embed="rId5">
            <a:alphaModFix/>
          </a:blip>
          <a:stretch>
            <a:fillRect/>
          </a:stretch>
        </p:blipFill>
        <p:spPr>
          <a:xfrm>
            <a:off x="370163" y="2288250"/>
            <a:ext cx="1898016" cy="253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819150" y="439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Propósito de Investigación</a:t>
            </a:r>
            <a:endParaRPr b="1">
              <a:latin typeface="Merriweather"/>
              <a:ea typeface="Merriweather"/>
              <a:cs typeface="Merriweather"/>
              <a:sym typeface="Merriweather"/>
            </a:endParaRPr>
          </a:p>
        </p:txBody>
      </p:sp>
      <p:sp>
        <p:nvSpPr>
          <p:cNvPr id="152" name="Google Shape;152;p16"/>
          <p:cNvSpPr txBox="1">
            <a:spLocks noGrp="1"/>
          </p:cNvSpPr>
          <p:nvPr>
            <p:ph type="body" idx="1"/>
          </p:nvPr>
        </p:nvSpPr>
        <p:spPr>
          <a:xfrm>
            <a:off x="242525" y="1077500"/>
            <a:ext cx="8660100" cy="4015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Merriweather"/>
              <a:buChar char="●"/>
            </a:pPr>
            <a:r>
              <a:rPr lang="en" sz="1800">
                <a:solidFill>
                  <a:srgbClr val="000000"/>
                </a:solidFill>
                <a:latin typeface="Merriweather"/>
                <a:ea typeface="Merriweather"/>
                <a:cs typeface="Merriweather"/>
                <a:sym typeface="Merriweather"/>
              </a:rPr>
              <a:t>El propósito de nuestro proyecto de investigación es de identificar el significado de la (re)escritura dentro de ambas novelas y por qué fue esencial para la autora de incorporar esta técnica y las figuras históricas de la Virgen de Guadalupe, la Malinche, y Joaquín Murrieta en las dos historias de sus novelas. </a:t>
            </a:r>
            <a:endParaRPr sz="1800">
              <a:solidFill>
                <a:srgbClr val="000000"/>
              </a:solidFill>
              <a:latin typeface="Merriweather"/>
              <a:ea typeface="Merriweather"/>
              <a:cs typeface="Merriweather"/>
              <a:sym typeface="Merriweather"/>
            </a:endParaRPr>
          </a:p>
          <a:p>
            <a:pPr marL="0" lvl="0" indent="0" algn="l" rtl="0">
              <a:spcBef>
                <a:spcPts val="1100"/>
              </a:spcBef>
              <a:spcAft>
                <a:spcPts val="1600"/>
              </a:spcAft>
              <a:buNone/>
            </a:pPr>
            <a:endParaRPr/>
          </a:p>
        </p:txBody>
      </p:sp>
      <p:pic>
        <p:nvPicPr>
          <p:cNvPr id="153" name="Google Shape;153;p16"/>
          <p:cNvPicPr preferRelativeResize="0"/>
          <p:nvPr/>
        </p:nvPicPr>
        <p:blipFill>
          <a:blip r:embed="rId3">
            <a:alphaModFix/>
          </a:blip>
          <a:stretch>
            <a:fillRect/>
          </a:stretch>
        </p:blipFill>
        <p:spPr>
          <a:xfrm>
            <a:off x="6790225" y="3161700"/>
            <a:ext cx="2112400" cy="1729100"/>
          </a:xfrm>
          <a:prstGeom prst="rect">
            <a:avLst/>
          </a:prstGeom>
          <a:noFill/>
          <a:ln>
            <a:noFill/>
          </a:ln>
        </p:spPr>
      </p:pic>
      <p:pic>
        <p:nvPicPr>
          <p:cNvPr id="154" name="Google Shape;154;p16"/>
          <p:cNvPicPr preferRelativeResize="0"/>
          <p:nvPr/>
        </p:nvPicPr>
        <p:blipFill>
          <a:blip r:embed="rId4">
            <a:alphaModFix/>
          </a:blip>
          <a:stretch>
            <a:fillRect/>
          </a:stretch>
        </p:blipFill>
        <p:spPr>
          <a:xfrm>
            <a:off x="3651650" y="3079400"/>
            <a:ext cx="1441300" cy="1863500"/>
          </a:xfrm>
          <a:prstGeom prst="rect">
            <a:avLst/>
          </a:prstGeom>
          <a:noFill/>
          <a:ln>
            <a:noFill/>
          </a:ln>
        </p:spPr>
      </p:pic>
      <p:pic>
        <p:nvPicPr>
          <p:cNvPr id="155" name="Google Shape;155;p16"/>
          <p:cNvPicPr preferRelativeResize="0"/>
          <p:nvPr/>
        </p:nvPicPr>
        <p:blipFill>
          <a:blip r:embed="rId5">
            <a:alphaModFix/>
          </a:blip>
          <a:stretch>
            <a:fillRect/>
          </a:stretch>
        </p:blipFill>
        <p:spPr>
          <a:xfrm>
            <a:off x="242525" y="3079400"/>
            <a:ext cx="1976231" cy="186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8050" y="222750"/>
            <a:ext cx="7505700" cy="69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Preguntas de Investigación</a:t>
            </a:r>
            <a:endParaRPr b="1">
              <a:latin typeface="Merriweather"/>
              <a:ea typeface="Merriweather"/>
              <a:cs typeface="Merriweather"/>
              <a:sym typeface="Merriweather"/>
            </a:endParaRPr>
          </a:p>
        </p:txBody>
      </p:sp>
      <p:sp>
        <p:nvSpPr>
          <p:cNvPr id="161" name="Google Shape;161;p17"/>
          <p:cNvSpPr txBox="1">
            <a:spLocks noGrp="1"/>
          </p:cNvSpPr>
          <p:nvPr>
            <p:ph type="body" idx="1"/>
          </p:nvPr>
        </p:nvSpPr>
        <p:spPr>
          <a:xfrm>
            <a:off x="212200" y="912950"/>
            <a:ext cx="8680200" cy="3987900"/>
          </a:xfrm>
          <a:prstGeom prst="rect">
            <a:avLst/>
          </a:prstGeom>
        </p:spPr>
        <p:txBody>
          <a:bodyPr spcFirstLastPara="1" wrap="square" lIns="91425" tIns="91425" rIns="91425" bIns="91425" anchor="t" anchorCtr="0">
            <a:noAutofit/>
          </a:bodyPr>
          <a:lstStyle/>
          <a:p>
            <a:pPr marL="457200" marR="38100" lvl="0" indent="-381000" algn="l" rtl="0">
              <a:lnSpc>
                <a:spcPct val="128571"/>
              </a:lnSpc>
              <a:spcBef>
                <a:spcPts val="0"/>
              </a:spcBef>
              <a:spcAft>
                <a:spcPts val="0"/>
              </a:spcAft>
              <a:buSzPts val="2400"/>
              <a:buFont typeface="Merriweather"/>
              <a:buAutoNum type="arabicPeriod"/>
            </a:pPr>
            <a:r>
              <a:rPr lang="en" sz="2400">
                <a:solidFill>
                  <a:srgbClr val="222222"/>
                </a:solidFill>
                <a:latin typeface="Merriweather"/>
                <a:ea typeface="Merriweather"/>
                <a:cs typeface="Merriweather"/>
                <a:sym typeface="Merriweather"/>
              </a:rPr>
              <a:t>¿Por qué usa Lucha Corpi la (re)escritura en estas dos obras de ficción detectivesca?</a:t>
            </a:r>
            <a:endParaRPr sz="2400">
              <a:solidFill>
                <a:srgbClr val="222222"/>
              </a:solidFill>
              <a:latin typeface="Merriweather"/>
              <a:ea typeface="Merriweather"/>
              <a:cs typeface="Merriweather"/>
              <a:sym typeface="Merriweather"/>
            </a:endParaRPr>
          </a:p>
          <a:p>
            <a:pPr marL="457200" marR="38100" lvl="0" indent="0" algn="l" rtl="0">
              <a:lnSpc>
                <a:spcPct val="128571"/>
              </a:lnSpc>
              <a:spcBef>
                <a:spcPts val="0"/>
              </a:spcBef>
              <a:spcAft>
                <a:spcPts val="0"/>
              </a:spcAft>
              <a:buNone/>
            </a:pPr>
            <a:endParaRPr sz="2400">
              <a:solidFill>
                <a:srgbClr val="222222"/>
              </a:solidFill>
              <a:latin typeface="Merriweather"/>
              <a:ea typeface="Merriweather"/>
              <a:cs typeface="Merriweather"/>
              <a:sym typeface="Merriweather"/>
            </a:endParaRPr>
          </a:p>
          <a:p>
            <a:pPr marL="457200" marR="38100" lvl="0" indent="-381000" algn="l" rtl="0">
              <a:lnSpc>
                <a:spcPct val="128571"/>
              </a:lnSpc>
              <a:spcBef>
                <a:spcPts val="0"/>
              </a:spcBef>
              <a:spcAft>
                <a:spcPts val="0"/>
              </a:spcAft>
              <a:buSzPts val="2400"/>
              <a:buAutoNum type="arabicPeriod"/>
            </a:pPr>
            <a:r>
              <a:rPr lang="en" sz="2400">
                <a:solidFill>
                  <a:srgbClr val="222222"/>
                </a:solidFill>
                <a:latin typeface="Merriweather"/>
                <a:ea typeface="Merriweather"/>
                <a:cs typeface="Merriweather"/>
                <a:sym typeface="Merriweather"/>
              </a:rPr>
              <a:t>¿Qué efecto tiene el uso de la (re)escritura en su trabajo, así como en la ficción de detectivesca Chicanx en general?</a:t>
            </a:r>
            <a:endParaRPr sz="2400"/>
          </a:p>
        </p:txBody>
      </p:sp>
      <p:pic>
        <p:nvPicPr>
          <p:cNvPr id="162" name="Google Shape;162;p17"/>
          <p:cNvPicPr preferRelativeResize="0"/>
          <p:nvPr/>
        </p:nvPicPr>
        <p:blipFill>
          <a:blip r:embed="rId3">
            <a:alphaModFix/>
          </a:blip>
          <a:stretch>
            <a:fillRect/>
          </a:stretch>
        </p:blipFill>
        <p:spPr>
          <a:xfrm>
            <a:off x="7628275" y="3245999"/>
            <a:ext cx="1264125" cy="1654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819150" y="266175"/>
            <a:ext cx="7505700" cy="7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Biografía-Lucha Corpi</a:t>
            </a:r>
            <a:endParaRPr b="1">
              <a:latin typeface="Merriweather"/>
              <a:ea typeface="Merriweather"/>
              <a:cs typeface="Merriweather"/>
              <a:sym typeface="Merriweather"/>
            </a:endParaRPr>
          </a:p>
        </p:txBody>
      </p:sp>
      <p:sp>
        <p:nvSpPr>
          <p:cNvPr id="168" name="Google Shape;168;p18"/>
          <p:cNvSpPr txBox="1">
            <a:spLocks noGrp="1"/>
          </p:cNvSpPr>
          <p:nvPr>
            <p:ph type="body" idx="1"/>
          </p:nvPr>
        </p:nvSpPr>
        <p:spPr>
          <a:xfrm>
            <a:off x="447425" y="909525"/>
            <a:ext cx="5109900" cy="36600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13 abril 1945</a:t>
            </a:r>
            <a:endParaRPr sz="1400">
              <a:solidFill>
                <a:srgbClr val="000000"/>
              </a:solidFill>
              <a:latin typeface="Merriweather"/>
              <a:ea typeface="Merriweather"/>
              <a:cs typeface="Merriweather"/>
              <a:sym typeface="Merriweather"/>
            </a:endParaRPr>
          </a:p>
          <a:p>
            <a:pPr marL="457200" lvl="0" indent="-317500" algn="l" rtl="0">
              <a:lnSpc>
                <a:spcPct val="2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Jaltipan, Veracruz, Mexico</a:t>
            </a:r>
            <a:endParaRPr sz="1400">
              <a:solidFill>
                <a:srgbClr val="000000"/>
              </a:solidFill>
              <a:latin typeface="Merriweather"/>
              <a:ea typeface="Merriweather"/>
              <a:cs typeface="Merriweather"/>
              <a:sym typeface="Merriweather"/>
            </a:endParaRPr>
          </a:p>
          <a:p>
            <a:pPr marL="457200" lvl="0" indent="-317500" algn="l" rtl="0">
              <a:lnSpc>
                <a:spcPct val="2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Emigro en 1964 </a:t>
            </a:r>
            <a:endParaRPr sz="1400">
              <a:solidFill>
                <a:srgbClr val="000000"/>
              </a:solidFill>
              <a:latin typeface="Merriweather"/>
              <a:ea typeface="Merriweather"/>
              <a:cs typeface="Merriweather"/>
              <a:sym typeface="Merriweather"/>
            </a:endParaRPr>
          </a:p>
          <a:p>
            <a:pPr marL="457200" lvl="0" indent="-317500" algn="l" rtl="0">
              <a:lnSpc>
                <a:spcPct val="2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Conocida como poetisa chicana y escritora de misterio </a:t>
            </a:r>
            <a:endParaRPr sz="1400">
              <a:solidFill>
                <a:srgbClr val="000000"/>
              </a:solidFill>
              <a:latin typeface="Merriweather"/>
              <a:ea typeface="Merriweather"/>
              <a:cs typeface="Merriweather"/>
              <a:sym typeface="Merriweather"/>
            </a:endParaRPr>
          </a:p>
          <a:p>
            <a:pPr marL="457200" lvl="0" indent="-317500" algn="l" rtl="0">
              <a:lnSpc>
                <a:spcPct val="200000"/>
              </a:lnSpc>
              <a:spcBef>
                <a:spcPts val="0"/>
              </a:spcBef>
              <a:spcAft>
                <a:spcPts val="0"/>
              </a:spcAft>
              <a:buClr>
                <a:srgbClr val="000000"/>
              </a:buClr>
              <a:buSzPts val="1400"/>
              <a:buFont typeface="Merriweather"/>
              <a:buChar char="●"/>
            </a:pPr>
            <a:r>
              <a:rPr lang="en" sz="1400">
                <a:solidFill>
                  <a:srgbClr val="000000"/>
                </a:solidFill>
                <a:highlight>
                  <a:srgbClr val="F9F9F9"/>
                </a:highlight>
                <a:latin typeface="Merriweather"/>
                <a:ea typeface="Merriweather"/>
                <a:cs typeface="Merriweather"/>
                <a:sym typeface="Merriweather"/>
              </a:rPr>
              <a:t>Su trabajo varía desde literatura infantil hasta poesía y misterios </a:t>
            </a:r>
            <a:endParaRPr sz="1400">
              <a:solidFill>
                <a:srgbClr val="000000"/>
              </a:solidFill>
              <a:highlight>
                <a:srgbClr val="F9F9F9"/>
              </a:highlight>
              <a:latin typeface="Merriweather"/>
              <a:ea typeface="Merriweather"/>
              <a:cs typeface="Merriweather"/>
              <a:sym typeface="Merriweather"/>
            </a:endParaRPr>
          </a:p>
          <a:p>
            <a:pPr marL="457200" lvl="0" indent="-317500" algn="l" rtl="0">
              <a:lnSpc>
                <a:spcPct val="200000"/>
              </a:lnSpc>
              <a:spcBef>
                <a:spcPts val="0"/>
              </a:spcBef>
              <a:spcAft>
                <a:spcPts val="0"/>
              </a:spcAft>
              <a:buClr>
                <a:srgbClr val="000000"/>
              </a:buClr>
              <a:buSzPts val="1400"/>
              <a:buFont typeface="Merriweather"/>
              <a:buChar char="●"/>
            </a:pPr>
            <a:r>
              <a:rPr lang="en" sz="1400">
                <a:solidFill>
                  <a:srgbClr val="000000"/>
                </a:solidFill>
                <a:highlight>
                  <a:srgbClr val="F9F9F9"/>
                </a:highlight>
                <a:latin typeface="Merriweather"/>
                <a:ea typeface="Merriweather"/>
                <a:cs typeface="Merriweather"/>
                <a:sym typeface="Merriweather"/>
              </a:rPr>
              <a:t>B.A. de UC Berkeley </a:t>
            </a:r>
            <a:endParaRPr sz="1400">
              <a:solidFill>
                <a:srgbClr val="000000"/>
              </a:solidFill>
              <a:highlight>
                <a:srgbClr val="F9F9F9"/>
              </a:highlight>
              <a:latin typeface="Merriweather"/>
              <a:ea typeface="Merriweather"/>
              <a:cs typeface="Merriweather"/>
              <a:sym typeface="Merriweather"/>
            </a:endParaRPr>
          </a:p>
          <a:p>
            <a:pPr marL="457200" lvl="0" indent="-317500" algn="l" rtl="0">
              <a:lnSpc>
                <a:spcPct val="200000"/>
              </a:lnSpc>
              <a:spcBef>
                <a:spcPts val="0"/>
              </a:spcBef>
              <a:spcAft>
                <a:spcPts val="0"/>
              </a:spcAft>
              <a:buClr>
                <a:srgbClr val="000000"/>
              </a:buClr>
              <a:buSzPts val="1400"/>
              <a:buFont typeface="Merriweather"/>
              <a:buChar char="●"/>
            </a:pPr>
            <a:r>
              <a:rPr lang="en" sz="1400">
                <a:solidFill>
                  <a:srgbClr val="000000"/>
                </a:solidFill>
                <a:highlight>
                  <a:srgbClr val="F9F9F9"/>
                </a:highlight>
                <a:latin typeface="Merriweather"/>
                <a:ea typeface="Merriweather"/>
                <a:cs typeface="Merriweather"/>
                <a:sym typeface="Merriweather"/>
              </a:rPr>
              <a:t>M.A. de SFSU</a:t>
            </a:r>
            <a:endParaRPr sz="1400">
              <a:solidFill>
                <a:srgbClr val="000000"/>
              </a:solidFill>
              <a:highlight>
                <a:srgbClr val="F9F9F9"/>
              </a:highlight>
              <a:latin typeface="Merriweather"/>
              <a:ea typeface="Merriweather"/>
              <a:cs typeface="Merriweather"/>
              <a:sym typeface="Merriweather"/>
            </a:endParaRPr>
          </a:p>
        </p:txBody>
      </p:sp>
      <p:pic>
        <p:nvPicPr>
          <p:cNvPr id="169" name="Google Shape;169;p18"/>
          <p:cNvPicPr preferRelativeResize="0"/>
          <p:nvPr/>
        </p:nvPicPr>
        <p:blipFill>
          <a:blip r:embed="rId3">
            <a:alphaModFix/>
          </a:blip>
          <a:stretch>
            <a:fillRect/>
          </a:stretch>
        </p:blipFill>
        <p:spPr>
          <a:xfrm>
            <a:off x="6208979" y="1054804"/>
            <a:ext cx="2365475" cy="32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907950" y="190125"/>
            <a:ext cx="7328100" cy="7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a:latin typeface="Merriweather"/>
                <a:ea typeface="Merriweather"/>
                <a:cs typeface="Merriweather"/>
                <a:sym typeface="Merriweather"/>
              </a:rPr>
              <a:t>Black Widow’s Wardrobe(1999)</a:t>
            </a:r>
            <a:endParaRPr b="1" i="1">
              <a:latin typeface="Merriweather"/>
              <a:ea typeface="Merriweather"/>
              <a:cs typeface="Merriweather"/>
              <a:sym typeface="Merriweather"/>
            </a:endParaRPr>
          </a:p>
        </p:txBody>
      </p:sp>
      <p:sp>
        <p:nvSpPr>
          <p:cNvPr id="175" name="Google Shape;175;p19"/>
          <p:cNvSpPr txBox="1">
            <a:spLocks noGrp="1"/>
          </p:cNvSpPr>
          <p:nvPr>
            <p:ph type="body" idx="2"/>
          </p:nvPr>
        </p:nvSpPr>
        <p:spPr>
          <a:xfrm>
            <a:off x="3354450" y="677775"/>
            <a:ext cx="5550000" cy="4231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u="sng">
                <a:solidFill>
                  <a:srgbClr val="000000"/>
                </a:solidFill>
                <a:latin typeface="Merriweather"/>
                <a:ea typeface="Merriweather"/>
                <a:cs typeface="Merriweather"/>
                <a:sym typeface="Merriweather"/>
              </a:rPr>
              <a:t>Personajes</a:t>
            </a:r>
            <a:endParaRPr sz="1400">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Licia Roman Lecuona - La Malinche, Viuda Negra </a:t>
            </a:r>
            <a:endParaRPr sz="1400">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Gloria Damasco - Detective</a:t>
            </a:r>
            <a:endParaRPr sz="1400">
              <a:solidFill>
                <a:srgbClr val="000000"/>
              </a:solidFill>
              <a:latin typeface="Merriweather"/>
              <a:ea typeface="Merriweather"/>
              <a:cs typeface="Merriweather"/>
              <a:sym typeface="Merriweather"/>
            </a:endParaRPr>
          </a:p>
          <a:p>
            <a:pPr marL="457200" lvl="0" indent="0" algn="l" rtl="0">
              <a:lnSpc>
                <a:spcPct val="100000"/>
              </a:lnSpc>
              <a:spcBef>
                <a:spcPts val="0"/>
              </a:spcBef>
              <a:spcAft>
                <a:spcPts val="0"/>
              </a:spcAft>
              <a:buNone/>
            </a:pPr>
            <a:endParaRPr sz="14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1400" b="1" u="sng">
                <a:solidFill>
                  <a:srgbClr val="000000"/>
                </a:solidFill>
                <a:latin typeface="Merriweather"/>
                <a:ea typeface="Merriweather"/>
                <a:cs typeface="Merriweather"/>
                <a:sym typeface="Merriweather"/>
              </a:rPr>
              <a:t>Ubicación</a:t>
            </a:r>
            <a:endParaRPr sz="1400" b="1" u="sng">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La ciudad de San Francisco </a:t>
            </a:r>
            <a:endParaRPr sz="1400">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La Sierra de Tepoztlan </a:t>
            </a:r>
            <a:endParaRPr sz="1400" b="1" u="sng">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1400">
              <a:solidFill>
                <a:srgbClr val="000000"/>
              </a:solidFill>
              <a:latin typeface="Merriweather"/>
              <a:ea typeface="Merriweather"/>
              <a:cs typeface="Merriweather"/>
              <a:sym typeface="Merriweather"/>
            </a:endParaRPr>
          </a:p>
          <a:p>
            <a:pPr marL="0" lvl="0" indent="0" algn="l" rtl="0">
              <a:lnSpc>
                <a:spcPct val="120000"/>
              </a:lnSpc>
              <a:spcBef>
                <a:spcPts val="0"/>
              </a:spcBef>
              <a:spcAft>
                <a:spcPts val="0"/>
              </a:spcAft>
              <a:buNone/>
            </a:pPr>
            <a:r>
              <a:rPr lang="en" sz="1400" b="1" u="sng">
                <a:solidFill>
                  <a:srgbClr val="000000"/>
                </a:solidFill>
                <a:latin typeface="Merriweather"/>
                <a:ea typeface="Merriweather"/>
                <a:cs typeface="Merriweather"/>
                <a:sym typeface="Merriweather"/>
              </a:rPr>
              <a:t>Resumen </a:t>
            </a:r>
            <a:endParaRPr sz="1400" b="1" u="sng">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Está novela sigue a La detective chicana Gloria Damasco decidió participar en la tradicional celebración del Día de los Muertos de San Francisco,donde presencia el intento de asesinato de una mujer recientemente liberada de la prisión conocida como la Viuda Negra. En el proceso de descubrir la razón de su ataque, Gloria tiene que sumergirse en la historia de la Viuda Negra.</a:t>
            </a:r>
            <a:endParaRPr sz="14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1100">
              <a:solidFill>
                <a:srgbClr val="000000"/>
              </a:solidFill>
              <a:latin typeface="Merriweather"/>
              <a:ea typeface="Merriweather"/>
              <a:cs typeface="Merriweather"/>
              <a:sym typeface="Merriweather"/>
            </a:endParaRPr>
          </a:p>
          <a:p>
            <a:pPr marL="0" lvl="0" indent="0" algn="l" rtl="0">
              <a:spcBef>
                <a:spcPts val="0"/>
              </a:spcBef>
              <a:spcAft>
                <a:spcPts val="1600"/>
              </a:spcAft>
              <a:buNone/>
            </a:pPr>
            <a:endParaRPr/>
          </a:p>
        </p:txBody>
      </p:sp>
      <p:pic>
        <p:nvPicPr>
          <p:cNvPr id="176" name="Google Shape;176;p19"/>
          <p:cNvPicPr preferRelativeResize="0"/>
          <p:nvPr/>
        </p:nvPicPr>
        <p:blipFill>
          <a:blip r:embed="rId3">
            <a:alphaModFix/>
          </a:blip>
          <a:stretch>
            <a:fillRect/>
          </a:stretch>
        </p:blipFill>
        <p:spPr>
          <a:xfrm>
            <a:off x="409425" y="805450"/>
            <a:ext cx="2857500" cy="381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918450" y="121625"/>
            <a:ext cx="7307100" cy="71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a:latin typeface="Merriweather"/>
                <a:ea typeface="Merriweather"/>
                <a:cs typeface="Merriweather"/>
                <a:sym typeface="Merriweather"/>
              </a:rPr>
              <a:t>Death at Solstice(2009)</a:t>
            </a:r>
            <a:endParaRPr b="1" i="1">
              <a:latin typeface="Merriweather"/>
              <a:ea typeface="Merriweather"/>
              <a:cs typeface="Merriweather"/>
              <a:sym typeface="Merriweather"/>
            </a:endParaRPr>
          </a:p>
        </p:txBody>
      </p:sp>
      <p:sp>
        <p:nvSpPr>
          <p:cNvPr id="182" name="Google Shape;182;p20"/>
          <p:cNvSpPr txBox="1">
            <a:spLocks noGrp="1"/>
          </p:cNvSpPr>
          <p:nvPr>
            <p:ph type="body" idx="2"/>
          </p:nvPr>
        </p:nvSpPr>
        <p:spPr>
          <a:xfrm>
            <a:off x="3232475" y="584950"/>
            <a:ext cx="5692500" cy="4336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u="sng">
                <a:solidFill>
                  <a:srgbClr val="434343"/>
                </a:solidFill>
                <a:latin typeface="Merriweather"/>
                <a:ea typeface="Merriweather"/>
                <a:cs typeface="Merriweather"/>
                <a:sym typeface="Merriweather"/>
              </a:rPr>
              <a:t>P</a:t>
            </a:r>
            <a:r>
              <a:rPr lang="en" sz="1400" b="1" u="sng">
                <a:solidFill>
                  <a:srgbClr val="000000"/>
                </a:solidFill>
                <a:latin typeface="Merriweather"/>
                <a:ea typeface="Merriweather"/>
                <a:cs typeface="Merriweather"/>
                <a:sym typeface="Merriweather"/>
              </a:rPr>
              <a:t>ersonajes</a:t>
            </a:r>
            <a:endParaRPr sz="1400">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Gloria Damasco-Detective</a:t>
            </a:r>
            <a:endParaRPr sz="1400">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Virginia Moreno- “La Santa”</a:t>
            </a:r>
            <a:endParaRPr sz="1400">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Joaquín Murieta-bandido</a:t>
            </a:r>
            <a:endParaRPr sz="1400">
              <a:solidFill>
                <a:srgbClr val="000000"/>
              </a:solidFill>
              <a:latin typeface="Merriweather"/>
              <a:ea typeface="Merriweather"/>
              <a:cs typeface="Merriweather"/>
              <a:sym typeface="Merriweather"/>
            </a:endParaRPr>
          </a:p>
          <a:p>
            <a:pPr marL="457200" lvl="0" indent="0" algn="l" rtl="0">
              <a:lnSpc>
                <a:spcPct val="100000"/>
              </a:lnSpc>
              <a:spcBef>
                <a:spcPts val="0"/>
              </a:spcBef>
              <a:spcAft>
                <a:spcPts val="0"/>
              </a:spcAft>
              <a:buNone/>
            </a:pPr>
            <a:endParaRPr sz="1400">
              <a:solidFill>
                <a:srgbClr val="000000"/>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 sz="1400" b="1" u="sng">
                <a:solidFill>
                  <a:srgbClr val="000000"/>
                </a:solidFill>
                <a:latin typeface="Merriweather"/>
                <a:ea typeface="Merriweather"/>
                <a:cs typeface="Merriweather"/>
                <a:sym typeface="Merriweather"/>
              </a:rPr>
              <a:t>Ubicación</a:t>
            </a:r>
            <a:endParaRPr sz="1400" b="1" u="sng">
              <a:solidFill>
                <a:srgbClr val="000000"/>
              </a:solidFill>
              <a:latin typeface="Merriweather"/>
              <a:ea typeface="Merriweather"/>
              <a:cs typeface="Merriweather"/>
              <a:sym typeface="Merriweather"/>
            </a:endParaRPr>
          </a:p>
          <a:p>
            <a:pPr marL="457200" lvl="0" indent="-317500" algn="l" rtl="0">
              <a:lnSpc>
                <a:spcPct val="100000"/>
              </a:lnSpc>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Él Valle de Shenandoah en California</a:t>
            </a:r>
            <a:endParaRPr sz="1400">
              <a:solidFill>
                <a:srgbClr val="000000"/>
              </a:solidFill>
              <a:latin typeface="Merriweather"/>
              <a:ea typeface="Merriweather"/>
              <a:cs typeface="Merriweather"/>
              <a:sym typeface="Merriweather"/>
            </a:endParaRPr>
          </a:p>
          <a:p>
            <a:pPr marL="457200" lvl="0" indent="0" algn="l" rtl="0">
              <a:lnSpc>
                <a:spcPct val="100000"/>
              </a:lnSpc>
              <a:spcBef>
                <a:spcPts val="0"/>
              </a:spcBef>
              <a:spcAft>
                <a:spcPts val="0"/>
              </a:spcAft>
              <a:buNone/>
            </a:pPr>
            <a:endParaRPr sz="1400">
              <a:solidFill>
                <a:srgbClr val="000000"/>
              </a:solidFill>
              <a:latin typeface="Merriweather"/>
              <a:ea typeface="Merriweather"/>
              <a:cs typeface="Merriweather"/>
              <a:sym typeface="Merriweather"/>
            </a:endParaRPr>
          </a:p>
          <a:p>
            <a:pPr marL="0" lvl="0" indent="0" algn="l" rtl="0">
              <a:lnSpc>
                <a:spcPct val="120000"/>
              </a:lnSpc>
              <a:spcBef>
                <a:spcPts val="0"/>
              </a:spcBef>
              <a:spcAft>
                <a:spcPts val="0"/>
              </a:spcAft>
              <a:buNone/>
            </a:pPr>
            <a:r>
              <a:rPr lang="en" sz="1400" b="1" u="sng">
                <a:solidFill>
                  <a:srgbClr val="000000"/>
                </a:solidFill>
                <a:latin typeface="Merriweather"/>
                <a:ea typeface="Merriweather"/>
                <a:cs typeface="Merriweather"/>
                <a:sym typeface="Merriweather"/>
              </a:rPr>
              <a:t>Resumen</a:t>
            </a:r>
            <a:endParaRPr sz="1400" b="1" u="sng">
              <a:solidFill>
                <a:srgbClr val="000000"/>
              </a:solidFill>
              <a:latin typeface="Merriweather"/>
              <a:ea typeface="Merriweather"/>
              <a:cs typeface="Merriweather"/>
              <a:sym typeface="Merriweather"/>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Merriweather"/>
              <a:buChar char="●"/>
            </a:pPr>
            <a:r>
              <a:rPr lang="en" sz="1400">
                <a:solidFill>
                  <a:srgbClr val="000000"/>
                </a:solidFill>
                <a:latin typeface="Merriweather"/>
                <a:ea typeface="Merriweather"/>
                <a:cs typeface="Merriweather"/>
                <a:sym typeface="Merriweather"/>
              </a:rPr>
              <a:t>La detective chicana Gloria Damasco está encargada de investigar el robo de unas joyas muy valiosas. Pero todo comienza a empeorar cuando ocurren accidentes misteriosos: una mujer que se cree es ‘una santa’ y la presencia de un caballo fantasma que se cree ser del famoso bandido ‘Joaquín Murrieta’.</a:t>
            </a:r>
            <a:endParaRPr sz="1400">
              <a:solidFill>
                <a:srgbClr val="000000"/>
              </a:solidFill>
              <a:latin typeface="Merriweather"/>
              <a:ea typeface="Merriweather"/>
              <a:cs typeface="Merriweather"/>
              <a:sym typeface="Merriweather"/>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Merriweather"/>
              <a:ea typeface="Merriweather"/>
              <a:cs typeface="Merriweather"/>
              <a:sym typeface="Merriweather"/>
            </a:endParaRPr>
          </a:p>
        </p:txBody>
      </p:sp>
      <p:pic>
        <p:nvPicPr>
          <p:cNvPr id="183" name="Google Shape;183;p20"/>
          <p:cNvPicPr preferRelativeResize="0"/>
          <p:nvPr/>
        </p:nvPicPr>
        <p:blipFill>
          <a:blip r:embed="rId3">
            <a:alphaModFix/>
          </a:blip>
          <a:stretch>
            <a:fillRect/>
          </a:stretch>
        </p:blipFill>
        <p:spPr>
          <a:xfrm>
            <a:off x="852700" y="750025"/>
            <a:ext cx="2328875" cy="381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819150" y="242400"/>
            <a:ext cx="7505700" cy="61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Merriweather"/>
                <a:ea typeface="Merriweather"/>
                <a:cs typeface="Merriweather"/>
                <a:sym typeface="Merriweather"/>
              </a:rPr>
              <a:t>Reseña Literaria</a:t>
            </a:r>
            <a:endParaRPr b="1">
              <a:latin typeface="Merriweather"/>
              <a:ea typeface="Merriweather"/>
              <a:cs typeface="Merriweather"/>
              <a:sym typeface="Merriweather"/>
            </a:endParaRPr>
          </a:p>
        </p:txBody>
      </p:sp>
      <p:sp>
        <p:nvSpPr>
          <p:cNvPr id="189" name="Google Shape;189;p21"/>
          <p:cNvSpPr txBox="1">
            <a:spLocks noGrp="1"/>
          </p:cNvSpPr>
          <p:nvPr>
            <p:ph type="body" idx="1"/>
          </p:nvPr>
        </p:nvSpPr>
        <p:spPr>
          <a:xfrm>
            <a:off x="357000" y="785400"/>
            <a:ext cx="4491300" cy="37836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800" b="1">
                <a:latin typeface="Merriweather"/>
                <a:ea typeface="Merriweather"/>
                <a:cs typeface="Merriweather"/>
                <a:sym typeface="Merriweather"/>
              </a:rPr>
              <a:t>Literatura Feminista Chicana</a:t>
            </a:r>
            <a:endParaRPr sz="1800" b="1">
              <a:solidFill>
                <a:srgbClr val="111111"/>
              </a:solidFill>
              <a:latin typeface="Merriweather"/>
              <a:ea typeface="Merriweather"/>
              <a:cs typeface="Merriweather"/>
              <a:sym typeface="Merriweather"/>
            </a:endParaRPr>
          </a:p>
          <a:p>
            <a:pPr marL="0" lvl="0" indent="0" algn="l" rtl="0">
              <a:lnSpc>
                <a:spcPct val="200000"/>
              </a:lnSpc>
              <a:spcBef>
                <a:spcPts val="1600"/>
              </a:spcBef>
              <a:spcAft>
                <a:spcPts val="0"/>
              </a:spcAft>
              <a:buNone/>
            </a:pPr>
            <a:r>
              <a:rPr lang="en" sz="1800" b="1">
                <a:latin typeface="Merriweather"/>
                <a:ea typeface="Merriweather"/>
                <a:cs typeface="Merriweather"/>
                <a:sym typeface="Merriweather"/>
              </a:rPr>
              <a:t>La escritura y la (re)escritura</a:t>
            </a:r>
            <a:endParaRPr sz="1800" b="1">
              <a:latin typeface="Merriweather"/>
              <a:ea typeface="Merriweather"/>
              <a:cs typeface="Merriweather"/>
              <a:sym typeface="Merriweather"/>
            </a:endParaRPr>
          </a:p>
          <a:p>
            <a:pPr marL="0" lvl="0" indent="0" algn="l" rtl="0">
              <a:lnSpc>
                <a:spcPct val="200000"/>
              </a:lnSpc>
              <a:spcBef>
                <a:spcPts val="1600"/>
              </a:spcBef>
              <a:spcAft>
                <a:spcPts val="0"/>
              </a:spcAft>
              <a:buNone/>
            </a:pPr>
            <a:r>
              <a:rPr lang="en" sz="1800" b="1">
                <a:latin typeface="Merriweather"/>
                <a:ea typeface="Merriweather"/>
                <a:cs typeface="Merriweather"/>
                <a:sym typeface="Merriweather"/>
              </a:rPr>
              <a:t>Tradición de la novela detectivesca</a:t>
            </a:r>
            <a:endParaRPr sz="1800" b="1">
              <a:latin typeface="Merriweather"/>
              <a:ea typeface="Merriweather"/>
              <a:cs typeface="Merriweather"/>
              <a:sym typeface="Merriweather"/>
            </a:endParaRPr>
          </a:p>
          <a:p>
            <a:pPr marL="0" lvl="0" indent="0" algn="l" rtl="0">
              <a:lnSpc>
                <a:spcPct val="200000"/>
              </a:lnSpc>
              <a:spcBef>
                <a:spcPts val="1600"/>
              </a:spcBef>
              <a:spcAft>
                <a:spcPts val="0"/>
              </a:spcAft>
              <a:buNone/>
            </a:pPr>
            <a:r>
              <a:rPr lang="en" sz="1800" b="1">
                <a:solidFill>
                  <a:srgbClr val="3C4043"/>
                </a:solidFill>
                <a:highlight>
                  <a:schemeClr val="dk1"/>
                </a:highlight>
                <a:latin typeface="Merriweather"/>
                <a:ea typeface="Merriweather"/>
                <a:cs typeface="Merriweather"/>
                <a:sym typeface="Merriweather"/>
              </a:rPr>
              <a:t>La novela detectivesca chicana</a:t>
            </a:r>
            <a:r>
              <a:rPr lang="en" sz="1800" b="1">
                <a:latin typeface="Merriweather"/>
                <a:ea typeface="Merriweather"/>
                <a:cs typeface="Merriweather"/>
                <a:sym typeface="Merriweather"/>
              </a:rPr>
              <a:t> </a:t>
            </a:r>
            <a:endParaRPr sz="1800" b="1">
              <a:latin typeface="Merriweather"/>
              <a:ea typeface="Merriweather"/>
              <a:cs typeface="Merriweather"/>
              <a:sym typeface="Merriweather"/>
            </a:endParaRPr>
          </a:p>
          <a:p>
            <a:pPr marL="0" lvl="0" indent="0" algn="l" rtl="0">
              <a:lnSpc>
                <a:spcPct val="200000"/>
              </a:lnSpc>
              <a:spcBef>
                <a:spcPts val="1600"/>
              </a:spcBef>
              <a:spcAft>
                <a:spcPts val="0"/>
              </a:spcAft>
              <a:buNone/>
            </a:pPr>
            <a:endParaRPr sz="1800" b="1">
              <a:latin typeface="Merriweather"/>
              <a:ea typeface="Merriweather"/>
              <a:cs typeface="Merriweather"/>
              <a:sym typeface="Merriweather"/>
            </a:endParaRPr>
          </a:p>
          <a:p>
            <a:pPr marL="457200" lvl="0" indent="0" algn="l" rtl="0">
              <a:spcBef>
                <a:spcPts val="1600"/>
              </a:spcBef>
              <a:spcAft>
                <a:spcPts val="1600"/>
              </a:spcAft>
              <a:buNone/>
            </a:pPr>
            <a:endParaRPr sz="1400">
              <a:latin typeface="Merriweather"/>
              <a:ea typeface="Merriweather"/>
              <a:cs typeface="Merriweather"/>
              <a:sym typeface="Merriweather"/>
            </a:endParaRPr>
          </a:p>
        </p:txBody>
      </p:sp>
      <p:sp>
        <p:nvSpPr>
          <p:cNvPr id="190" name="Google Shape;190;p21"/>
          <p:cNvSpPr txBox="1">
            <a:spLocks noGrp="1"/>
          </p:cNvSpPr>
          <p:nvPr>
            <p:ph type="body" idx="2"/>
          </p:nvPr>
        </p:nvSpPr>
        <p:spPr>
          <a:xfrm>
            <a:off x="5032650" y="785475"/>
            <a:ext cx="3819600" cy="40953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Font typeface="Merriweather"/>
              <a:buChar char="●"/>
            </a:pPr>
            <a:r>
              <a:rPr lang="en" sz="1800">
                <a:latin typeface="Merriweather"/>
                <a:ea typeface="Merriweather"/>
                <a:cs typeface="Merriweather"/>
                <a:sym typeface="Merriweather"/>
              </a:rPr>
              <a:t>Contexto Histórico </a:t>
            </a:r>
            <a:endParaRPr sz="1800">
              <a:latin typeface="Merriweather"/>
              <a:ea typeface="Merriweather"/>
              <a:cs typeface="Merriweather"/>
              <a:sym typeface="Merriweather"/>
            </a:endParaRPr>
          </a:p>
          <a:p>
            <a:pPr marL="457200" lvl="0" indent="-342900" algn="l" rtl="0">
              <a:lnSpc>
                <a:spcPct val="200000"/>
              </a:lnSpc>
              <a:spcBef>
                <a:spcPts val="0"/>
              </a:spcBef>
              <a:spcAft>
                <a:spcPts val="0"/>
              </a:spcAft>
              <a:buSzPts val="1800"/>
              <a:buFont typeface="Merriweather"/>
              <a:buChar char="●"/>
            </a:pPr>
            <a:r>
              <a:rPr lang="en" sz="1800">
                <a:latin typeface="Merriweather"/>
                <a:ea typeface="Merriweather"/>
                <a:cs typeface="Merriweather"/>
                <a:sym typeface="Merriweather"/>
              </a:rPr>
              <a:t>Temas Principales </a:t>
            </a:r>
            <a:endParaRPr sz="1800">
              <a:latin typeface="Merriweather"/>
              <a:ea typeface="Merriweather"/>
              <a:cs typeface="Merriweather"/>
              <a:sym typeface="Merriweather"/>
            </a:endParaRPr>
          </a:p>
          <a:p>
            <a:pPr marL="457200" lvl="0" indent="-342900" algn="l" rtl="0">
              <a:lnSpc>
                <a:spcPct val="200000"/>
              </a:lnSpc>
              <a:spcBef>
                <a:spcPts val="0"/>
              </a:spcBef>
              <a:spcAft>
                <a:spcPts val="0"/>
              </a:spcAft>
              <a:buSzPts val="1800"/>
              <a:buFont typeface="Merriweather"/>
              <a:buChar char="●"/>
            </a:pPr>
            <a:r>
              <a:rPr lang="en" sz="1800">
                <a:latin typeface="Merriweather"/>
                <a:ea typeface="Merriweather"/>
                <a:cs typeface="Merriweather"/>
                <a:sym typeface="Merriweather"/>
              </a:rPr>
              <a:t>Ejemplos </a:t>
            </a:r>
            <a:endParaRPr sz="1800">
              <a:latin typeface="Merriweather"/>
              <a:ea typeface="Merriweather"/>
              <a:cs typeface="Merriweather"/>
              <a:sym typeface="Merriweather"/>
            </a:endParaRPr>
          </a:p>
        </p:txBody>
      </p:sp>
      <p:pic>
        <p:nvPicPr>
          <p:cNvPr id="191" name="Google Shape;191;p21"/>
          <p:cNvPicPr preferRelativeResize="0"/>
          <p:nvPr/>
        </p:nvPicPr>
        <p:blipFill>
          <a:blip r:embed="rId3">
            <a:alphaModFix/>
          </a:blip>
          <a:stretch>
            <a:fillRect/>
          </a:stretch>
        </p:blipFill>
        <p:spPr>
          <a:xfrm>
            <a:off x="5799988" y="2633275"/>
            <a:ext cx="2143125" cy="213360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2201</Words>
  <Application>Microsoft Office PowerPoint</Application>
  <PresentationFormat>On-screen Show (16:9)</PresentationFormat>
  <Paragraphs>212</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Century Gothic</vt:lpstr>
      <vt:lpstr>Calibri</vt:lpstr>
      <vt:lpstr>Times New Roman</vt:lpstr>
      <vt:lpstr>Merriweather</vt:lpstr>
      <vt:lpstr>Arial</vt:lpstr>
      <vt:lpstr>Nunito</vt:lpstr>
      <vt:lpstr>Shift</vt:lpstr>
      <vt:lpstr>La utilización de la (re)escritura en Death at Solstice y Black Widow’s Wardrobe de Lucha Corpi</vt:lpstr>
      <vt:lpstr>Agenda</vt:lpstr>
      <vt:lpstr>Inspiración del Proyecto</vt:lpstr>
      <vt:lpstr>Propósito de Investigación</vt:lpstr>
      <vt:lpstr>Preguntas de Investigación</vt:lpstr>
      <vt:lpstr>Biografía-Lucha Corpi</vt:lpstr>
      <vt:lpstr>Black Widow’s Wardrobe(1999)</vt:lpstr>
      <vt:lpstr>Death at Solstice(2009)</vt:lpstr>
      <vt:lpstr>Reseña Literaria</vt:lpstr>
      <vt:lpstr>Literatura Feminista Chicana</vt:lpstr>
      <vt:lpstr> La escritura y la (re)escritura</vt:lpstr>
      <vt:lpstr>Tradición de la novela detectivesca</vt:lpstr>
      <vt:lpstr>La Novela Detectivesca Chicana   </vt:lpstr>
      <vt:lpstr>Reseña Historica</vt:lpstr>
      <vt:lpstr>La Virgen de Guadalupe</vt:lpstr>
      <vt:lpstr>La Malinche</vt:lpstr>
      <vt:lpstr>Joaquin Murrieta</vt:lpstr>
      <vt:lpstr>Comparación de las novelas</vt:lpstr>
      <vt:lpstr>Análisis de las Novelas </vt:lpstr>
      <vt:lpstr>Análisis de las novelas(con.)</vt:lpstr>
      <vt:lpstr>Incorporación de Joaquín Murrieta</vt:lpstr>
      <vt:lpstr>Conclusión</vt:lpstr>
      <vt:lpstr>Gracias!</vt:lpstr>
      <vt:lpstr>Agradecimiento Especial:    Lucha Corpi</vt:lpstr>
      <vt:lpstr>Bibliografía</vt:lpstr>
      <vt:lpstr>Bibliografía</vt:lpstr>
      <vt:lpstr>Bibliografía</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utilización de la (re)escritura en Death at Solstice y Black Widow’s Wardrobe de Lucha Corpi</dc:title>
  <cp:lastModifiedBy>Kasandra Moreno</cp:lastModifiedBy>
  <cp:revision>1</cp:revision>
  <dcterms:modified xsi:type="dcterms:W3CDTF">2020-05-13T08:48:10Z</dcterms:modified>
</cp:coreProperties>
</file>