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Merriweather" panose="020B0604020202020204" charset="0"/>
      <p:regular r:id="rId35"/>
      <p:bold r:id="rId36"/>
      <p:italic r:id="rId37"/>
      <p:boldItalic r:id="rId38"/>
    </p:embeddedFont>
    <p:embeddedFont>
      <p:font typeface="Nunito" panose="020B0604020202020204" charset="0"/>
      <p:regular r:id="rId39"/>
      <p:bold r:id="rId40"/>
      <p:italic r:id="rId41"/>
      <p:boldItalic r:id="rId42"/>
    </p:embeddedFont>
    <p:embeddedFont>
      <p:font typeface="Roboto"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745a523d63_0_5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745a523d63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745a523d63_0_5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745a523d63_0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Lupita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745a523d63_0_5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745a523d63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745a523d63_0_5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745a523d63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Lupita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745a523d63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745a523d6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745a523d63_0_4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745a523d63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22222"/>
                </a:solidFill>
                <a:highlight>
                  <a:srgbClr val="FFFFFF"/>
                </a:highlight>
              </a:rPr>
              <a:t>Do you think there is another purpose to incorporating Virginia/La Virgen beyond the importance of religion in our culture? Thinking back to Guadalupe the Sex Goddess, how is Virginia a rewriting of this figure? How is she (and not) like the traditional virgin? What is Corpi trying to accomplish including her represented in this way? How is she a key to </a:t>
            </a:r>
            <a:endParaRPr>
              <a:solidFill>
                <a:srgbClr val="222222"/>
              </a:solidFill>
              <a:highlight>
                <a:srgbClr val="FFFFFF"/>
              </a:highlight>
            </a:endParaRPr>
          </a:p>
          <a:p>
            <a:pPr marL="0" lvl="0" indent="0" algn="l" rtl="0">
              <a:spcBef>
                <a:spcPts val="0"/>
              </a:spcBef>
              <a:spcAft>
                <a:spcPts val="0"/>
              </a:spcAft>
              <a:buNone/>
            </a:pPr>
            <a:r>
              <a:rPr lang="en">
                <a:solidFill>
                  <a:srgbClr val="222222"/>
                </a:solidFill>
                <a:highlight>
                  <a:srgbClr val="FFFFFF"/>
                </a:highlight>
              </a:rPr>
              <a:t>Lupita</a:t>
            </a:r>
            <a:endParaRPr>
              <a:solidFill>
                <a:srgbClr val="222222"/>
              </a:solidFill>
              <a:highlight>
                <a:srgbClr val="FFFFFF"/>
              </a:high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745a523d63_0_4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745a523d63_0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745a523d63_0_4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745a523d63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Lupita</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745a523d63_0_4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745a523d63_0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3C4043"/>
                </a:solidFill>
                <a:highlight>
                  <a:srgbClr val="FFFFFF"/>
                </a:highlight>
                <a:latin typeface="Roboto"/>
                <a:ea typeface="Roboto"/>
                <a:cs typeface="Roboto"/>
                <a:sym typeface="Roboto"/>
              </a:rPr>
              <a:t>Not for the PowerPoint but a thought for the paper- do these rewritings help break with the Virgin/ whore dichotomy? (Humanizing both Malinche and Guadalupe- even though Guadalupe keeps a little of her magic.)</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83b51f1485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83b51f148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45a523d6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45a523d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745a523d63_0_4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745a523d63_0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Lupita</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776efb45b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776efb45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444444"/>
                </a:solidFill>
                <a:highlight>
                  <a:srgbClr val="FFFFFF"/>
                </a:highlight>
                <a:latin typeface="Times New Roman"/>
                <a:ea typeface="Times New Roman"/>
                <a:cs typeface="Times New Roman"/>
                <a:sym typeface="Times New Roman"/>
              </a:rPr>
              <a:t>Interviewee Last, First M. “Interview Title.” Interview by First M. Last. </a:t>
            </a:r>
            <a:r>
              <a:rPr lang="en" sz="1200" i="1">
                <a:solidFill>
                  <a:srgbClr val="222222"/>
                </a:solidFill>
              </a:rPr>
              <a:t>Magazine Name</a:t>
            </a:r>
            <a:r>
              <a:rPr lang="en" sz="1200">
                <a:solidFill>
                  <a:srgbClr val="444444"/>
                </a:solidFill>
                <a:highlight>
                  <a:srgbClr val="FFFFFF"/>
                </a:highlight>
                <a:latin typeface="Times New Roman"/>
                <a:ea typeface="Times New Roman"/>
                <a:cs typeface="Times New Roman"/>
                <a:sym typeface="Times New Roman"/>
              </a:rPr>
              <a:t> Date Month Year: Page(s).</a:t>
            </a:r>
            <a:endParaRPr sz="1200">
              <a:solidFill>
                <a:srgbClr val="444444"/>
              </a:solidFill>
              <a:highlight>
                <a:srgbClr val="FFFFFF"/>
              </a:highlight>
              <a:latin typeface="Times New Roman"/>
              <a:ea typeface="Times New Roman"/>
              <a:cs typeface="Times New Roman"/>
              <a:sym typeface="Times New Roman"/>
            </a:endParaRPr>
          </a:p>
          <a:p>
            <a:pPr marL="0" lvl="0" indent="0" algn="l" rtl="0">
              <a:lnSpc>
                <a:spcPct val="115000"/>
              </a:lnSpc>
              <a:spcBef>
                <a:spcPts val="400"/>
              </a:spcBef>
              <a:spcAft>
                <a:spcPts val="0"/>
              </a:spcAft>
              <a:buNone/>
            </a:pPr>
            <a:r>
              <a:rPr lang="en" sz="1050">
                <a:solidFill>
                  <a:srgbClr val="3C4043"/>
                </a:solidFill>
                <a:highlight>
                  <a:srgbClr val="FFFFFF"/>
                </a:highlight>
                <a:latin typeface="Roboto"/>
                <a:ea typeface="Roboto"/>
                <a:cs typeface="Roboto"/>
                <a:sym typeface="Roboto"/>
              </a:rPr>
              <a:t>But how is this legend represented in Death at Solstice? Why is it by a woman? How does she restore justice? </a:t>
            </a:r>
            <a:endParaRPr sz="1050">
              <a:solidFill>
                <a:srgbClr val="3C4043"/>
              </a:solidFill>
              <a:highlight>
                <a:srgbClr val="FFFFFF"/>
              </a:highlight>
              <a:latin typeface="Roboto"/>
              <a:ea typeface="Roboto"/>
              <a:cs typeface="Roboto"/>
              <a:sym typeface="Roboto"/>
            </a:endParaRPr>
          </a:p>
          <a:p>
            <a:pPr marL="0" lvl="0" indent="0" algn="l" rtl="0">
              <a:lnSpc>
                <a:spcPct val="115000"/>
              </a:lnSpc>
              <a:spcBef>
                <a:spcPts val="400"/>
              </a:spcBef>
              <a:spcAft>
                <a:spcPts val="0"/>
              </a:spcAft>
              <a:buNone/>
            </a:pPr>
            <a:r>
              <a:rPr lang="en" sz="1050">
                <a:solidFill>
                  <a:srgbClr val="3C4043"/>
                </a:solidFill>
                <a:highlight>
                  <a:srgbClr val="FFFFFF"/>
                </a:highlight>
                <a:latin typeface="Roboto"/>
                <a:ea typeface="Roboto"/>
                <a:cs typeface="Roboto"/>
                <a:sym typeface="Roboto"/>
              </a:rPr>
              <a:t>I would continue work on this slide to focus on what is unique about Juaquin Murieta in the novel itself</a:t>
            </a:r>
            <a:endParaRPr sz="1050">
              <a:solidFill>
                <a:srgbClr val="3C4043"/>
              </a:solidFill>
              <a:highlight>
                <a:srgbClr val="FFFFFF"/>
              </a:highlight>
              <a:latin typeface="Roboto"/>
              <a:ea typeface="Roboto"/>
              <a:cs typeface="Roboto"/>
              <a:sym typeface="Roboto"/>
            </a:endParaRPr>
          </a:p>
          <a:p>
            <a:pPr marL="0" lvl="0" indent="0" algn="l" rtl="0">
              <a:lnSpc>
                <a:spcPct val="115000"/>
              </a:lnSpc>
              <a:spcBef>
                <a:spcPts val="400"/>
              </a:spcBef>
              <a:spcAft>
                <a:spcPts val="400"/>
              </a:spcAft>
              <a:buNone/>
            </a:pPr>
            <a:r>
              <a:rPr lang="en" sz="1050">
                <a:solidFill>
                  <a:srgbClr val="3C4043"/>
                </a:solidFill>
                <a:highlight>
                  <a:srgbClr val="FFFFFF"/>
                </a:highlight>
                <a:latin typeface="Roboto"/>
                <a:ea typeface="Roboto"/>
                <a:cs typeface="Roboto"/>
                <a:sym typeface="Roboto"/>
              </a:rPr>
              <a:t>Lupita</a:t>
            </a: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745a523d63_0_4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745a523d63_0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3C4043"/>
                </a:solidFill>
                <a:highlight>
                  <a:srgbClr val="FFFFFF"/>
                </a:highlight>
                <a:latin typeface="Roboto"/>
                <a:ea typeface="Roboto"/>
                <a:cs typeface="Roboto"/>
                <a:sym typeface="Roboto"/>
              </a:rPr>
              <a:t>So you don't believe she is actually the reincarnation of La Maliche? Or is she a reincarnation who is able to be different because contemporary times have allowed her to be (whereas the original Malinche really had no choice)- clarify</a:t>
            </a:r>
            <a:endParaRPr sz="1050">
              <a:solidFill>
                <a:srgbClr val="3C4043"/>
              </a:solidFill>
              <a:highlight>
                <a:srgbClr val="FFFFFF"/>
              </a:highlight>
              <a:latin typeface="Roboto"/>
              <a:ea typeface="Roboto"/>
              <a:cs typeface="Roboto"/>
              <a:sym typeface="Roboto"/>
            </a:endParaRPr>
          </a:p>
          <a:p>
            <a:pPr marL="0" lvl="0" indent="0" algn="l" rtl="0">
              <a:spcBef>
                <a:spcPts val="0"/>
              </a:spcBef>
              <a:spcAft>
                <a:spcPts val="0"/>
              </a:spcAft>
              <a:buNone/>
            </a:pPr>
            <a:endParaRPr sz="1050">
              <a:solidFill>
                <a:srgbClr val="3C4043"/>
              </a:solidFill>
              <a:highlight>
                <a:srgbClr val="FFFFFF"/>
              </a:highlight>
              <a:latin typeface="Roboto"/>
              <a:ea typeface="Roboto"/>
              <a:cs typeface="Roboto"/>
              <a:sym typeface="Roboto"/>
            </a:endParaRPr>
          </a:p>
          <a:p>
            <a:pPr marL="0" lvl="0" indent="0" algn="l" rtl="0">
              <a:spcBef>
                <a:spcPts val="0"/>
              </a:spcBef>
              <a:spcAft>
                <a:spcPts val="0"/>
              </a:spcAft>
              <a:buNone/>
            </a:pPr>
            <a:r>
              <a:rPr lang="en" sz="1050">
                <a:solidFill>
                  <a:srgbClr val="3C4043"/>
                </a:solidFill>
                <a:highlight>
                  <a:srgbClr val="FFFFFF"/>
                </a:highlight>
                <a:latin typeface="Roboto"/>
                <a:ea typeface="Roboto"/>
                <a:cs typeface="Roboto"/>
                <a:sym typeface="Roboto"/>
              </a:rPr>
              <a:t>I would still encourage you to consider why Virginia is the key to solving the mystery. Is there also a key message related to her that we should get from the text?</a:t>
            </a: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7492c47b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7492c47b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84cfb1841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84cfb184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745a523d63_0_4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745a523d63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83b51f1485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83b51f148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83b51f1485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83b51f148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83b51f1485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83b51f148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745a523d6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745a523d6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45a523d63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745a523d6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Lupita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45a523d6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45a523d6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Lupita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745a523d63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745a523d6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45a523d63_0_4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745a523d63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745a523d63_0_4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745a523d63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Merriweather"/>
                <a:ea typeface="Merriweather"/>
                <a:cs typeface="Merriweather"/>
                <a:sym typeface="Merriweather"/>
              </a:rPr>
              <a:t>Lupita</a:t>
            </a:r>
            <a:endParaRPr>
              <a:latin typeface="Merriweather"/>
              <a:ea typeface="Merriweather"/>
              <a:cs typeface="Merriweather"/>
              <a:sym typeface="Merriweather"/>
            </a:endParaRPr>
          </a:p>
          <a:p>
            <a:pPr marL="0" lvl="0" indent="0" algn="l" rtl="0">
              <a:lnSpc>
                <a:spcPct val="115000"/>
              </a:lnSpc>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745a523d63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745a523d6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Lupita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rgbClr val="9800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title"/>
          </p:nvPr>
        </p:nvSpPr>
        <p:spPr>
          <a:xfrm>
            <a:off x="909750" y="687475"/>
            <a:ext cx="7324500" cy="22740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400" b="1">
                <a:solidFill>
                  <a:srgbClr val="FFFFFF"/>
                </a:solidFill>
                <a:latin typeface="Merriweather"/>
                <a:ea typeface="Merriweather"/>
                <a:cs typeface="Merriweather"/>
                <a:sym typeface="Merriweather"/>
              </a:rPr>
              <a:t>The Utilization of (Re)Writing in </a:t>
            </a:r>
            <a:r>
              <a:rPr lang="en" sz="2400" b="1" i="1">
                <a:solidFill>
                  <a:srgbClr val="FFFFFF"/>
                </a:solidFill>
                <a:latin typeface="Merriweather"/>
                <a:ea typeface="Merriweather"/>
                <a:cs typeface="Merriweather"/>
                <a:sym typeface="Merriweather"/>
              </a:rPr>
              <a:t>Death at Solstice </a:t>
            </a:r>
            <a:r>
              <a:rPr lang="en" sz="2400" b="1">
                <a:solidFill>
                  <a:srgbClr val="FFFFFF"/>
                </a:solidFill>
                <a:latin typeface="Merriweather"/>
                <a:ea typeface="Merriweather"/>
                <a:cs typeface="Merriweather"/>
                <a:sym typeface="Merriweather"/>
              </a:rPr>
              <a:t>and </a:t>
            </a:r>
            <a:r>
              <a:rPr lang="en" sz="2400" b="1" i="1">
                <a:solidFill>
                  <a:srgbClr val="FFFFFF"/>
                </a:solidFill>
                <a:latin typeface="Merriweather"/>
                <a:ea typeface="Merriweather"/>
                <a:cs typeface="Merriweather"/>
                <a:sym typeface="Merriweather"/>
              </a:rPr>
              <a:t>Black Widow’s Wardrobe </a:t>
            </a:r>
            <a:r>
              <a:rPr lang="en" sz="2400" b="1">
                <a:solidFill>
                  <a:srgbClr val="FFFFFF"/>
                </a:solidFill>
                <a:latin typeface="Merriweather"/>
                <a:ea typeface="Merriweather"/>
                <a:cs typeface="Merriweather"/>
                <a:sym typeface="Merriweather"/>
              </a:rPr>
              <a:t>by Lucha Corpi</a:t>
            </a:r>
            <a:endParaRPr sz="2400" b="1">
              <a:solidFill>
                <a:srgbClr val="FFFFFF"/>
              </a:solidFill>
              <a:latin typeface="Merriweather"/>
              <a:ea typeface="Merriweather"/>
              <a:cs typeface="Merriweather"/>
              <a:sym typeface="Merriweather"/>
            </a:endParaRPr>
          </a:p>
        </p:txBody>
      </p:sp>
      <p:sp>
        <p:nvSpPr>
          <p:cNvPr id="129" name="Google Shape;129;p13"/>
          <p:cNvSpPr txBox="1"/>
          <p:nvPr/>
        </p:nvSpPr>
        <p:spPr>
          <a:xfrm>
            <a:off x="1477900" y="2644450"/>
            <a:ext cx="6462600" cy="9714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a:solidFill>
                  <a:srgbClr val="FFFFFF"/>
                </a:solidFill>
                <a:latin typeface="Merriweather"/>
                <a:ea typeface="Merriweather"/>
                <a:cs typeface="Merriweather"/>
                <a:sym typeface="Merriweather"/>
              </a:rPr>
              <a:t>Guadalupe Garcia and Kasandra Moreno</a:t>
            </a:r>
            <a:endParaRPr>
              <a:solidFill>
                <a:srgbClr val="FFFFFF"/>
              </a:solidFill>
              <a:latin typeface="Merriweather"/>
              <a:ea typeface="Merriweather"/>
              <a:cs typeface="Merriweather"/>
              <a:sym typeface="Merriweather"/>
            </a:endParaRPr>
          </a:p>
          <a:p>
            <a:pPr marL="0" lvl="0" indent="0" algn="ctr" rtl="0">
              <a:lnSpc>
                <a:spcPct val="150000"/>
              </a:lnSpc>
              <a:spcBef>
                <a:spcPts val="0"/>
              </a:spcBef>
              <a:spcAft>
                <a:spcPts val="0"/>
              </a:spcAft>
              <a:buNone/>
            </a:pPr>
            <a:r>
              <a:rPr lang="en">
                <a:solidFill>
                  <a:srgbClr val="FFFFFF"/>
                </a:solidFill>
                <a:latin typeface="Merriweather"/>
                <a:ea typeface="Merriweather"/>
                <a:cs typeface="Merriweather"/>
                <a:sym typeface="Merriweather"/>
              </a:rPr>
              <a:t>Spring  2020</a:t>
            </a:r>
            <a:endParaRPr>
              <a:solidFill>
                <a:srgbClr val="FFFFFF"/>
              </a:solidFill>
              <a:latin typeface="Merriweather"/>
              <a:ea typeface="Merriweather"/>
              <a:cs typeface="Merriweather"/>
              <a:sym typeface="Merriweather"/>
            </a:endParaRPr>
          </a:p>
          <a:p>
            <a:pPr marL="0" lvl="0" indent="0" algn="ctr" rtl="0">
              <a:lnSpc>
                <a:spcPct val="150000"/>
              </a:lnSpc>
              <a:spcBef>
                <a:spcPts val="0"/>
              </a:spcBef>
              <a:spcAft>
                <a:spcPts val="0"/>
              </a:spcAft>
              <a:buNone/>
            </a:pPr>
            <a:r>
              <a:rPr lang="en">
                <a:solidFill>
                  <a:srgbClr val="FFFFFF"/>
                </a:solidFill>
                <a:latin typeface="Merriweather"/>
                <a:ea typeface="Merriweather"/>
                <a:cs typeface="Merriweather"/>
                <a:sym typeface="Merriweather"/>
              </a:rPr>
              <a:t>Advisor: Dr. Carolyn González</a:t>
            </a:r>
            <a:endParaRPr>
              <a:solidFill>
                <a:srgbClr val="FFFFFF"/>
              </a:solidFill>
              <a:latin typeface="Merriweather"/>
              <a:ea typeface="Merriweather"/>
              <a:cs typeface="Merriweather"/>
              <a:sym typeface="Merriweather"/>
            </a:endParaRPr>
          </a:p>
          <a:p>
            <a:pPr marL="0" lvl="0" indent="0" algn="l" rtl="0">
              <a:lnSpc>
                <a:spcPct val="150000"/>
              </a:lnSpc>
              <a:spcBef>
                <a:spcPts val="0"/>
              </a:spcBef>
              <a:spcAft>
                <a:spcPts val="0"/>
              </a:spcAft>
              <a:buNone/>
            </a:pPr>
            <a:endParaRPr sz="1100"/>
          </a:p>
          <a:p>
            <a:pPr marL="0" lvl="0" indent="0" algn="ctr" rtl="0">
              <a:spcBef>
                <a:spcPts val="0"/>
              </a:spcBef>
              <a:spcAft>
                <a:spcPts val="0"/>
              </a:spcAft>
              <a:buNone/>
            </a:pPr>
            <a:endParaRPr>
              <a:solidFill>
                <a:srgbClr val="FFFFFF"/>
              </a:solidFill>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2"/>
          <p:cNvSpPr txBox="1">
            <a:spLocks noGrp="1"/>
          </p:cNvSpPr>
          <p:nvPr>
            <p:ph type="title"/>
          </p:nvPr>
        </p:nvSpPr>
        <p:spPr>
          <a:xfrm>
            <a:off x="346350" y="91275"/>
            <a:ext cx="8451300" cy="67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Chicana Feminist Literature </a:t>
            </a:r>
            <a:endParaRPr b="1"/>
          </a:p>
        </p:txBody>
      </p:sp>
      <p:sp>
        <p:nvSpPr>
          <p:cNvPr id="197" name="Google Shape;197;p22"/>
          <p:cNvSpPr txBox="1">
            <a:spLocks noGrp="1"/>
          </p:cNvSpPr>
          <p:nvPr>
            <p:ph type="body" idx="1"/>
          </p:nvPr>
        </p:nvSpPr>
        <p:spPr>
          <a:xfrm>
            <a:off x="266400" y="567650"/>
            <a:ext cx="4305600" cy="409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a:latin typeface="Merriweather"/>
                <a:ea typeface="Merriweather"/>
                <a:cs typeface="Merriweather"/>
                <a:sym typeface="Merriweather"/>
              </a:rPr>
              <a:t>Historical Context:</a:t>
            </a:r>
            <a:endParaRPr sz="1700" b="1">
              <a:latin typeface="Merriweather"/>
              <a:ea typeface="Merriweather"/>
              <a:cs typeface="Merriweather"/>
              <a:sym typeface="Merriweather"/>
            </a:endParaRPr>
          </a:p>
          <a:p>
            <a:pPr marL="457200" lvl="0" indent="-336550" algn="l" rtl="0">
              <a:lnSpc>
                <a:spcPct val="115000"/>
              </a:lnSpc>
              <a:spcBef>
                <a:spcPts val="1600"/>
              </a:spcBef>
              <a:spcAft>
                <a:spcPts val="0"/>
              </a:spcAft>
              <a:buSzPts val="1700"/>
              <a:buFont typeface="Merriweather"/>
              <a:buChar char="●"/>
            </a:pPr>
            <a:r>
              <a:rPr lang="en" sz="1700">
                <a:latin typeface="Merriweather"/>
                <a:ea typeface="Merriweather"/>
                <a:cs typeface="Merriweather"/>
                <a:sym typeface="Merriweather"/>
              </a:rPr>
              <a:t>The Chicana movement was a movement within the greater Chicano movement that emerged in the 1960s</a:t>
            </a:r>
            <a:endParaRPr sz="1700">
              <a:latin typeface="Merriweather"/>
              <a:ea typeface="Merriweather"/>
              <a:cs typeface="Merriweather"/>
              <a:sym typeface="Merriweather"/>
            </a:endParaRPr>
          </a:p>
          <a:p>
            <a:pPr marL="457200" lvl="0" indent="-336550" algn="l" rtl="0">
              <a:lnSpc>
                <a:spcPct val="115000"/>
              </a:lnSpc>
              <a:spcBef>
                <a:spcPts val="0"/>
              </a:spcBef>
              <a:spcAft>
                <a:spcPts val="0"/>
              </a:spcAft>
              <a:buSzPts val="1700"/>
              <a:buFont typeface="Merriweather"/>
              <a:buChar char="●"/>
            </a:pPr>
            <a:r>
              <a:rPr lang="en" sz="1700">
                <a:latin typeface="Merriweather"/>
                <a:ea typeface="Merriweather"/>
                <a:cs typeface="Merriweather"/>
                <a:sym typeface="Merriweather"/>
              </a:rPr>
              <a:t>The Chicana movement occurred when women in the movement began to notice that their needs and voices were not heard within the dominant male ideology</a:t>
            </a:r>
            <a:endParaRPr sz="1700">
              <a:latin typeface="Merriweather"/>
              <a:ea typeface="Merriweather"/>
              <a:cs typeface="Merriweather"/>
              <a:sym typeface="Merriweather"/>
            </a:endParaRPr>
          </a:p>
        </p:txBody>
      </p:sp>
      <p:sp>
        <p:nvSpPr>
          <p:cNvPr id="198" name="Google Shape;198;p22"/>
          <p:cNvSpPr txBox="1">
            <a:spLocks noGrp="1"/>
          </p:cNvSpPr>
          <p:nvPr>
            <p:ph type="body" idx="2"/>
          </p:nvPr>
        </p:nvSpPr>
        <p:spPr>
          <a:xfrm>
            <a:off x="4572075" y="643625"/>
            <a:ext cx="4383300" cy="4227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700" b="1">
                <a:latin typeface="Merriweather"/>
                <a:ea typeface="Merriweather"/>
                <a:cs typeface="Merriweather"/>
                <a:sym typeface="Merriweather"/>
              </a:rPr>
              <a:t>Main Themes: </a:t>
            </a:r>
            <a:endParaRPr sz="1700" b="1">
              <a:latin typeface="Merriweather"/>
              <a:ea typeface="Merriweather"/>
              <a:cs typeface="Merriweather"/>
              <a:sym typeface="Merriweather"/>
            </a:endParaRPr>
          </a:p>
          <a:p>
            <a:pPr marL="457200" lvl="0" indent="-336550" algn="l" rtl="0">
              <a:lnSpc>
                <a:spcPct val="100000"/>
              </a:lnSpc>
              <a:spcBef>
                <a:spcPts val="1600"/>
              </a:spcBef>
              <a:spcAft>
                <a:spcPts val="0"/>
              </a:spcAft>
              <a:buSzPts val="1700"/>
              <a:buFont typeface="Merriweather"/>
              <a:buChar char="●"/>
            </a:pPr>
            <a:r>
              <a:rPr lang="en" sz="1700">
                <a:latin typeface="Merriweather"/>
                <a:ea typeface="Merriweather"/>
                <a:cs typeface="Merriweather"/>
                <a:sym typeface="Merriweather"/>
              </a:rPr>
              <a:t>Gender role of a woman</a:t>
            </a:r>
            <a:endParaRPr sz="1700">
              <a:latin typeface="Merriweather"/>
              <a:ea typeface="Merriweather"/>
              <a:cs typeface="Merriweather"/>
              <a:sym typeface="Merriweather"/>
            </a:endParaRPr>
          </a:p>
          <a:p>
            <a:pPr marL="457200" lvl="0" indent="-336550" algn="l" rtl="0">
              <a:lnSpc>
                <a:spcPct val="100000"/>
              </a:lnSpc>
              <a:spcBef>
                <a:spcPts val="0"/>
              </a:spcBef>
              <a:spcAft>
                <a:spcPts val="0"/>
              </a:spcAft>
              <a:buSzPts val="1700"/>
              <a:buFont typeface="Merriweather"/>
              <a:buChar char="●"/>
            </a:pPr>
            <a:r>
              <a:rPr lang="en" sz="1700">
                <a:latin typeface="Merriweather"/>
                <a:ea typeface="Merriweather"/>
                <a:cs typeface="Merriweather"/>
                <a:sym typeface="Merriweather"/>
              </a:rPr>
              <a:t>Redefining the meaning of being a woman</a:t>
            </a:r>
            <a:endParaRPr sz="1700">
              <a:latin typeface="Merriweather"/>
              <a:ea typeface="Merriweather"/>
              <a:cs typeface="Merriweather"/>
              <a:sym typeface="Merriweather"/>
            </a:endParaRPr>
          </a:p>
          <a:p>
            <a:pPr marL="457200" lvl="0" indent="-336550" algn="l" rtl="0">
              <a:lnSpc>
                <a:spcPct val="100000"/>
              </a:lnSpc>
              <a:spcBef>
                <a:spcPts val="0"/>
              </a:spcBef>
              <a:spcAft>
                <a:spcPts val="0"/>
              </a:spcAft>
              <a:buSzPts val="1700"/>
              <a:buFont typeface="Merriweather"/>
              <a:buChar char="●"/>
            </a:pPr>
            <a:r>
              <a:rPr lang="en" sz="1700">
                <a:latin typeface="Merriweather"/>
                <a:ea typeface="Merriweather"/>
                <a:cs typeface="Merriweather"/>
                <a:sym typeface="Merriweather"/>
              </a:rPr>
              <a:t>Changing the way women are seen in society</a:t>
            </a:r>
            <a:endParaRPr sz="1700">
              <a:latin typeface="Merriweather"/>
              <a:ea typeface="Merriweather"/>
              <a:cs typeface="Merriweather"/>
              <a:sym typeface="Merriweather"/>
            </a:endParaRPr>
          </a:p>
          <a:p>
            <a:pPr marL="0" lvl="0" indent="0" algn="l" rtl="0">
              <a:lnSpc>
                <a:spcPct val="100000"/>
              </a:lnSpc>
              <a:spcBef>
                <a:spcPts val="1600"/>
              </a:spcBef>
              <a:spcAft>
                <a:spcPts val="0"/>
              </a:spcAft>
              <a:buNone/>
            </a:pPr>
            <a:r>
              <a:rPr lang="en" sz="1700" b="1">
                <a:latin typeface="Merriweather"/>
                <a:ea typeface="Merriweather"/>
                <a:cs typeface="Merriweather"/>
                <a:sym typeface="Merriweather"/>
              </a:rPr>
              <a:t>Examples: </a:t>
            </a:r>
            <a:endParaRPr sz="1700" b="1">
              <a:latin typeface="Merriweather"/>
              <a:ea typeface="Merriweather"/>
              <a:cs typeface="Merriweather"/>
              <a:sym typeface="Merriweather"/>
            </a:endParaRPr>
          </a:p>
          <a:p>
            <a:pPr marL="457200" lvl="0" indent="-336550" algn="l" rtl="0">
              <a:lnSpc>
                <a:spcPct val="100000"/>
              </a:lnSpc>
              <a:spcBef>
                <a:spcPts val="1600"/>
              </a:spcBef>
              <a:spcAft>
                <a:spcPts val="0"/>
              </a:spcAft>
              <a:buSzPts val="1700"/>
              <a:buFont typeface="Merriweather"/>
              <a:buChar char="●"/>
            </a:pPr>
            <a:r>
              <a:rPr lang="en" sz="1700" i="1">
                <a:latin typeface="Merriweather"/>
                <a:ea typeface="Merriweather"/>
                <a:cs typeface="Merriweather"/>
                <a:sym typeface="Merriweather"/>
              </a:rPr>
              <a:t>Across a Hundred Mountains </a:t>
            </a:r>
            <a:r>
              <a:rPr lang="en" sz="1700">
                <a:latin typeface="Merriweather"/>
                <a:ea typeface="Merriweather"/>
                <a:cs typeface="Merriweather"/>
                <a:sym typeface="Merriweather"/>
              </a:rPr>
              <a:t>(2006)</a:t>
            </a:r>
            <a:r>
              <a:rPr lang="en" sz="1700" i="1">
                <a:latin typeface="Merriweather"/>
                <a:ea typeface="Merriweather"/>
                <a:cs typeface="Merriweather"/>
                <a:sym typeface="Merriweather"/>
              </a:rPr>
              <a:t> </a:t>
            </a:r>
            <a:r>
              <a:rPr lang="en" sz="1700">
                <a:latin typeface="Merriweather"/>
                <a:ea typeface="Merriweather"/>
                <a:cs typeface="Merriweather"/>
                <a:sym typeface="Merriweather"/>
              </a:rPr>
              <a:t>- Reyna Grande </a:t>
            </a:r>
            <a:endParaRPr sz="1700">
              <a:latin typeface="Merriweather"/>
              <a:ea typeface="Merriweather"/>
              <a:cs typeface="Merriweather"/>
              <a:sym typeface="Merriweather"/>
            </a:endParaRPr>
          </a:p>
          <a:p>
            <a:pPr marL="457200" lvl="0" indent="-336550" algn="l" rtl="0">
              <a:lnSpc>
                <a:spcPct val="100000"/>
              </a:lnSpc>
              <a:spcBef>
                <a:spcPts val="0"/>
              </a:spcBef>
              <a:spcAft>
                <a:spcPts val="0"/>
              </a:spcAft>
              <a:buSzPts val="1700"/>
              <a:buFont typeface="Merriweather"/>
              <a:buChar char="●"/>
            </a:pPr>
            <a:r>
              <a:rPr lang="en" sz="1700" i="1">
                <a:latin typeface="Merriweather"/>
                <a:ea typeface="Merriweather"/>
                <a:cs typeface="Merriweather"/>
                <a:sym typeface="Merriweather"/>
              </a:rPr>
              <a:t>Borderlands/La Frontera </a:t>
            </a:r>
            <a:r>
              <a:rPr lang="en" sz="1700">
                <a:latin typeface="Merriweather"/>
                <a:ea typeface="Merriweather"/>
                <a:cs typeface="Merriweather"/>
                <a:sym typeface="Merriweather"/>
              </a:rPr>
              <a:t>(1987)</a:t>
            </a:r>
            <a:r>
              <a:rPr lang="en" sz="1700" i="1">
                <a:latin typeface="Merriweather"/>
                <a:ea typeface="Merriweather"/>
                <a:cs typeface="Merriweather"/>
                <a:sym typeface="Merriweather"/>
              </a:rPr>
              <a:t> </a:t>
            </a:r>
            <a:r>
              <a:rPr lang="en" sz="1700">
                <a:latin typeface="Merriweather"/>
                <a:ea typeface="Merriweather"/>
                <a:cs typeface="Merriweather"/>
                <a:sym typeface="Merriweather"/>
              </a:rPr>
              <a:t>- Gloria Anzaldúa</a:t>
            </a:r>
            <a:endParaRPr sz="1700">
              <a:latin typeface="Merriweather"/>
              <a:ea typeface="Merriweather"/>
              <a:cs typeface="Merriweather"/>
              <a:sym typeface="Merriweather"/>
            </a:endParaRPr>
          </a:p>
          <a:p>
            <a:pPr marL="0" lvl="0" indent="0" algn="l" rtl="0">
              <a:lnSpc>
                <a:spcPct val="100000"/>
              </a:lnSpc>
              <a:spcBef>
                <a:spcPts val="1600"/>
              </a:spcBef>
              <a:spcAft>
                <a:spcPts val="0"/>
              </a:spcAft>
              <a:buNone/>
            </a:pPr>
            <a:endParaRPr sz="1700">
              <a:latin typeface="Merriweather"/>
              <a:ea typeface="Merriweather"/>
              <a:cs typeface="Merriweather"/>
              <a:sym typeface="Merriweather"/>
            </a:endParaRPr>
          </a:p>
          <a:p>
            <a:pPr marL="0" lvl="0" indent="0" algn="l" rtl="0">
              <a:lnSpc>
                <a:spcPct val="100000"/>
              </a:lnSpc>
              <a:spcBef>
                <a:spcPts val="1600"/>
              </a:spcBef>
              <a:spcAft>
                <a:spcPts val="1600"/>
              </a:spcAft>
              <a:buNone/>
            </a:pPr>
            <a:endParaRPr sz="1400" b="1">
              <a:latin typeface="Merriweather"/>
              <a:ea typeface="Merriweather"/>
              <a:cs typeface="Merriweather"/>
              <a:sym typeface="Merriweathe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3"/>
          <p:cNvSpPr txBox="1">
            <a:spLocks noGrp="1"/>
          </p:cNvSpPr>
          <p:nvPr>
            <p:ph type="title"/>
          </p:nvPr>
        </p:nvSpPr>
        <p:spPr>
          <a:xfrm>
            <a:off x="920250" y="154425"/>
            <a:ext cx="7303500" cy="60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Writing and (Re)writing</a:t>
            </a:r>
            <a:endParaRPr b="1">
              <a:latin typeface="Merriweather"/>
              <a:ea typeface="Merriweather"/>
              <a:cs typeface="Merriweather"/>
              <a:sym typeface="Merriweather"/>
            </a:endParaRPr>
          </a:p>
        </p:txBody>
      </p:sp>
      <p:sp>
        <p:nvSpPr>
          <p:cNvPr id="204" name="Google Shape;204;p23"/>
          <p:cNvSpPr txBox="1">
            <a:spLocks noGrp="1"/>
          </p:cNvSpPr>
          <p:nvPr>
            <p:ph type="body" idx="1"/>
          </p:nvPr>
        </p:nvSpPr>
        <p:spPr>
          <a:xfrm>
            <a:off x="221950" y="688050"/>
            <a:ext cx="4350000" cy="41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Merriweather"/>
                <a:ea typeface="Merriweather"/>
                <a:cs typeface="Merriweather"/>
                <a:sym typeface="Merriweather"/>
              </a:rPr>
              <a:t>Historical Context:</a:t>
            </a:r>
            <a:endParaRPr sz="1800" b="1">
              <a:latin typeface="Merriweather"/>
              <a:ea typeface="Merriweather"/>
              <a:cs typeface="Merriweather"/>
              <a:sym typeface="Merriweather"/>
            </a:endParaRPr>
          </a:p>
          <a:p>
            <a:pPr marL="457200" lvl="0" indent="-336550" algn="l" rtl="0">
              <a:lnSpc>
                <a:spcPct val="115000"/>
              </a:lnSpc>
              <a:spcBef>
                <a:spcPts val="1600"/>
              </a:spcBef>
              <a:spcAft>
                <a:spcPts val="0"/>
              </a:spcAft>
              <a:buSzPts val="1700"/>
              <a:buFont typeface="Merriweather"/>
              <a:buChar char="●"/>
            </a:pPr>
            <a:r>
              <a:rPr lang="en" sz="1700">
                <a:latin typeface="Merriweather"/>
                <a:ea typeface="Merriweather"/>
                <a:cs typeface="Merriweather"/>
                <a:sym typeface="Merriweather"/>
              </a:rPr>
              <a:t>Began during the Chicana movement in the 1960s</a:t>
            </a:r>
            <a:endParaRPr sz="1700">
              <a:latin typeface="Merriweather"/>
              <a:ea typeface="Merriweather"/>
              <a:cs typeface="Merriweather"/>
              <a:sym typeface="Merriweather"/>
            </a:endParaRPr>
          </a:p>
          <a:p>
            <a:pPr marL="457200" lvl="0" indent="-336550" algn="l" rtl="0">
              <a:lnSpc>
                <a:spcPct val="115000"/>
              </a:lnSpc>
              <a:spcBef>
                <a:spcPts val="0"/>
              </a:spcBef>
              <a:spcAft>
                <a:spcPts val="0"/>
              </a:spcAft>
              <a:buSzPts val="1700"/>
              <a:buFont typeface="Merriweather"/>
              <a:buChar char="●"/>
            </a:pPr>
            <a:r>
              <a:rPr lang="en" sz="1700">
                <a:latin typeface="Merriweather"/>
                <a:ea typeface="Merriweather"/>
                <a:cs typeface="Merriweather"/>
                <a:sym typeface="Merriweather"/>
              </a:rPr>
              <a:t>It is a technique used by Chicana writers</a:t>
            </a:r>
            <a:endParaRPr sz="1700">
              <a:latin typeface="Merriweather"/>
              <a:ea typeface="Merriweather"/>
              <a:cs typeface="Merriweather"/>
              <a:sym typeface="Merriweather"/>
            </a:endParaRPr>
          </a:p>
          <a:p>
            <a:pPr marL="457200" lvl="0" indent="-336550" algn="l" rtl="0">
              <a:lnSpc>
                <a:spcPct val="115000"/>
              </a:lnSpc>
              <a:spcBef>
                <a:spcPts val="0"/>
              </a:spcBef>
              <a:spcAft>
                <a:spcPts val="0"/>
              </a:spcAft>
              <a:buSzPts val="1700"/>
              <a:buFont typeface="Merriweather"/>
              <a:buChar char="●"/>
            </a:pPr>
            <a:r>
              <a:rPr lang="en" sz="1700">
                <a:latin typeface="Merriweather"/>
                <a:ea typeface="Merriweather"/>
                <a:cs typeface="Merriweather"/>
                <a:sym typeface="Merriweather"/>
              </a:rPr>
              <a:t>Rectifies history, adds complexity, or is used to redeem historical figures who have traditionally been judged unfairly or simplistically</a:t>
            </a:r>
            <a:endParaRPr sz="1200" b="1">
              <a:latin typeface="Merriweather"/>
              <a:ea typeface="Merriweather"/>
              <a:cs typeface="Merriweather"/>
              <a:sym typeface="Merriweather"/>
            </a:endParaRPr>
          </a:p>
          <a:p>
            <a:pPr marL="0" lvl="0" indent="0" algn="l" rtl="0">
              <a:spcBef>
                <a:spcPts val="1600"/>
              </a:spcBef>
              <a:spcAft>
                <a:spcPts val="0"/>
              </a:spcAft>
              <a:buNone/>
            </a:pPr>
            <a:endParaRPr sz="1400" b="1">
              <a:latin typeface="Merriweather"/>
              <a:ea typeface="Merriweather"/>
              <a:cs typeface="Merriweather"/>
              <a:sym typeface="Merriweather"/>
            </a:endParaRPr>
          </a:p>
          <a:p>
            <a:pPr marL="0" lvl="0" indent="0" algn="l" rtl="0">
              <a:spcBef>
                <a:spcPts val="1600"/>
              </a:spcBef>
              <a:spcAft>
                <a:spcPts val="0"/>
              </a:spcAft>
              <a:buNone/>
            </a:pPr>
            <a:endParaRPr sz="1400" b="1">
              <a:latin typeface="Merriweather"/>
              <a:ea typeface="Merriweather"/>
              <a:cs typeface="Merriweather"/>
              <a:sym typeface="Merriweather"/>
            </a:endParaRPr>
          </a:p>
          <a:p>
            <a:pPr marL="0" lvl="0" indent="0" algn="l" rtl="0">
              <a:spcBef>
                <a:spcPts val="1600"/>
              </a:spcBef>
              <a:spcAft>
                <a:spcPts val="0"/>
              </a:spcAft>
              <a:buNone/>
            </a:pPr>
            <a:endParaRPr sz="1400" b="1">
              <a:latin typeface="Merriweather"/>
              <a:ea typeface="Merriweather"/>
              <a:cs typeface="Merriweather"/>
              <a:sym typeface="Merriweather"/>
            </a:endParaRPr>
          </a:p>
          <a:p>
            <a:pPr marL="0" lvl="0" indent="0" algn="l" rtl="0">
              <a:spcBef>
                <a:spcPts val="1600"/>
              </a:spcBef>
              <a:spcAft>
                <a:spcPts val="0"/>
              </a:spcAft>
              <a:buNone/>
            </a:pPr>
            <a:endParaRPr sz="1400" b="1">
              <a:latin typeface="Merriweather"/>
              <a:ea typeface="Merriweather"/>
              <a:cs typeface="Merriweather"/>
              <a:sym typeface="Merriweather"/>
            </a:endParaRPr>
          </a:p>
          <a:p>
            <a:pPr marL="0" lvl="0" indent="0" algn="l" rtl="0">
              <a:spcBef>
                <a:spcPts val="1600"/>
              </a:spcBef>
              <a:spcAft>
                <a:spcPts val="0"/>
              </a:spcAft>
              <a:buNone/>
            </a:pPr>
            <a:endParaRPr sz="1400" b="1">
              <a:latin typeface="Merriweather"/>
              <a:ea typeface="Merriweather"/>
              <a:cs typeface="Merriweather"/>
              <a:sym typeface="Merriweather"/>
            </a:endParaRPr>
          </a:p>
          <a:p>
            <a:pPr marL="0" lvl="0" indent="0" algn="l" rtl="0">
              <a:spcBef>
                <a:spcPts val="1600"/>
              </a:spcBef>
              <a:spcAft>
                <a:spcPts val="1600"/>
              </a:spcAft>
              <a:buNone/>
            </a:pPr>
            <a:endParaRPr/>
          </a:p>
        </p:txBody>
      </p:sp>
      <p:sp>
        <p:nvSpPr>
          <p:cNvPr id="205" name="Google Shape;205;p23"/>
          <p:cNvSpPr txBox="1">
            <a:spLocks noGrp="1"/>
          </p:cNvSpPr>
          <p:nvPr>
            <p:ph type="body" idx="2"/>
          </p:nvPr>
        </p:nvSpPr>
        <p:spPr>
          <a:xfrm>
            <a:off x="4638675" y="688025"/>
            <a:ext cx="4274100" cy="4192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latin typeface="Merriweather"/>
                <a:ea typeface="Merriweather"/>
                <a:cs typeface="Merriweather"/>
                <a:sym typeface="Merriweather"/>
              </a:rPr>
              <a:t>Main Themes:</a:t>
            </a:r>
            <a:endParaRPr sz="1800" b="1">
              <a:latin typeface="Merriweather"/>
              <a:ea typeface="Merriweather"/>
              <a:cs typeface="Merriweather"/>
              <a:sym typeface="Merriweather"/>
            </a:endParaRPr>
          </a:p>
          <a:p>
            <a:pPr marL="457200" lvl="0" indent="-336550" algn="l" rtl="0">
              <a:lnSpc>
                <a:spcPct val="115000"/>
              </a:lnSpc>
              <a:spcBef>
                <a:spcPts val="1600"/>
              </a:spcBef>
              <a:spcAft>
                <a:spcPts val="0"/>
              </a:spcAft>
              <a:buSzPts val="1700"/>
              <a:buFont typeface="Merriweather"/>
              <a:buChar char="●"/>
            </a:pPr>
            <a:r>
              <a:rPr lang="en" sz="1700">
                <a:latin typeface="Merriweather"/>
                <a:ea typeface="Merriweather"/>
                <a:cs typeface="Merriweather"/>
                <a:sym typeface="Merriweather"/>
              </a:rPr>
              <a:t>Religion</a:t>
            </a:r>
            <a:endParaRPr sz="1700">
              <a:latin typeface="Merriweather"/>
              <a:ea typeface="Merriweather"/>
              <a:cs typeface="Merriweather"/>
              <a:sym typeface="Merriweather"/>
            </a:endParaRPr>
          </a:p>
          <a:p>
            <a:pPr marL="457200" lvl="0" indent="-336550" algn="l" rtl="0">
              <a:lnSpc>
                <a:spcPct val="115000"/>
              </a:lnSpc>
              <a:spcBef>
                <a:spcPts val="0"/>
              </a:spcBef>
              <a:spcAft>
                <a:spcPts val="0"/>
              </a:spcAft>
              <a:buSzPts val="1700"/>
              <a:buFont typeface="Merriweather"/>
              <a:buChar char="●"/>
            </a:pPr>
            <a:r>
              <a:rPr lang="en" sz="1700">
                <a:latin typeface="Merriweather"/>
                <a:ea typeface="Merriweather"/>
                <a:cs typeface="Merriweather"/>
                <a:sym typeface="Merriweather"/>
              </a:rPr>
              <a:t>Feminism</a:t>
            </a:r>
            <a:endParaRPr sz="1700">
              <a:latin typeface="Merriweather"/>
              <a:ea typeface="Merriweather"/>
              <a:cs typeface="Merriweather"/>
              <a:sym typeface="Merriweather"/>
            </a:endParaRPr>
          </a:p>
          <a:p>
            <a:pPr marL="457200" lvl="0" indent="-336550" algn="l" rtl="0">
              <a:lnSpc>
                <a:spcPct val="115000"/>
              </a:lnSpc>
              <a:spcBef>
                <a:spcPts val="0"/>
              </a:spcBef>
              <a:spcAft>
                <a:spcPts val="0"/>
              </a:spcAft>
              <a:buSzPts val="1700"/>
              <a:buFont typeface="Merriweather"/>
              <a:buChar char="●"/>
            </a:pPr>
            <a:r>
              <a:rPr lang="en" sz="1700">
                <a:latin typeface="Merriweather"/>
                <a:ea typeface="Merriweather"/>
                <a:cs typeface="Merriweather"/>
                <a:sym typeface="Merriweather"/>
              </a:rPr>
              <a:t>The change of archetypes of women</a:t>
            </a:r>
            <a:endParaRPr sz="1400" b="1">
              <a:latin typeface="Merriweather"/>
              <a:ea typeface="Merriweather"/>
              <a:cs typeface="Merriweather"/>
              <a:sym typeface="Merriweather"/>
            </a:endParaRPr>
          </a:p>
          <a:p>
            <a:pPr marL="0" lvl="0" indent="0" algn="l" rtl="0">
              <a:lnSpc>
                <a:spcPct val="115000"/>
              </a:lnSpc>
              <a:spcBef>
                <a:spcPts val="1600"/>
              </a:spcBef>
              <a:spcAft>
                <a:spcPts val="0"/>
              </a:spcAft>
              <a:buNone/>
            </a:pPr>
            <a:r>
              <a:rPr lang="en" sz="1800" b="1">
                <a:latin typeface="Merriweather"/>
                <a:ea typeface="Merriweather"/>
                <a:cs typeface="Merriweather"/>
                <a:sym typeface="Merriweather"/>
              </a:rPr>
              <a:t>Examples:</a:t>
            </a:r>
            <a:endParaRPr sz="1800" b="1">
              <a:latin typeface="Merriweather"/>
              <a:ea typeface="Merriweather"/>
              <a:cs typeface="Merriweather"/>
              <a:sym typeface="Merriweather"/>
            </a:endParaRPr>
          </a:p>
          <a:p>
            <a:pPr marL="457200" lvl="0" indent="-330200" algn="l" rtl="0">
              <a:lnSpc>
                <a:spcPct val="115000"/>
              </a:lnSpc>
              <a:spcBef>
                <a:spcPts val="1600"/>
              </a:spcBef>
              <a:spcAft>
                <a:spcPts val="0"/>
              </a:spcAft>
              <a:buClr>
                <a:srgbClr val="000000"/>
              </a:buClr>
              <a:buSzPts val="1600"/>
              <a:buFont typeface="Merriweather"/>
              <a:buChar char="●"/>
            </a:pPr>
            <a:r>
              <a:rPr lang="en" sz="1600">
                <a:solidFill>
                  <a:srgbClr val="000000"/>
                </a:solidFill>
                <a:latin typeface="Merriweather"/>
                <a:ea typeface="Merriweather"/>
                <a:cs typeface="Merriweather"/>
                <a:sym typeface="Merriweather"/>
              </a:rPr>
              <a:t>“Guadalupe the Sex Goddess” (1996) - Sandra Cisneros </a:t>
            </a:r>
            <a:endParaRPr sz="1600">
              <a:solidFill>
                <a:srgbClr val="000000"/>
              </a:solidFill>
              <a:latin typeface="Merriweather"/>
              <a:ea typeface="Merriweather"/>
              <a:cs typeface="Merriweather"/>
              <a:sym typeface="Merriweather"/>
            </a:endParaRPr>
          </a:p>
          <a:p>
            <a:pPr marL="457200" lvl="0" indent="-330200" algn="l" rtl="0">
              <a:lnSpc>
                <a:spcPct val="115000"/>
              </a:lnSpc>
              <a:spcBef>
                <a:spcPts val="0"/>
              </a:spcBef>
              <a:spcAft>
                <a:spcPts val="0"/>
              </a:spcAft>
              <a:buClr>
                <a:srgbClr val="000000"/>
              </a:buClr>
              <a:buSzPts val="1600"/>
              <a:buFont typeface="Merriweather"/>
              <a:buChar char="●"/>
            </a:pPr>
            <a:r>
              <a:rPr lang="en" sz="1600" i="1">
                <a:solidFill>
                  <a:srgbClr val="000000"/>
                </a:solidFill>
                <a:latin typeface="Merriweather"/>
                <a:ea typeface="Merriweather"/>
                <a:cs typeface="Merriweather"/>
                <a:sym typeface="Merriweather"/>
              </a:rPr>
              <a:t>Woman Hollering Creek(1991) </a:t>
            </a:r>
            <a:r>
              <a:rPr lang="en" sz="1600">
                <a:solidFill>
                  <a:srgbClr val="000000"/>
                </a:solidFill>
                <a:latin typeface="Merriweather"/>
                <a:ea typeface="Merriweather"/>
                <a:cs typeface="Merriweather"/>
                <a:sym typeface="Merriweather"/>
              </a:rPr>
              <a:t>- Sandra Cisneros</a:t>
            </a:r>
            <a:endParaRPr sz="1600">
              <a:solidFill>
                <a:srgbClr val="000000"/>
              </a:solidFill>
              <a:latin typeface="Merriweather"/>
              <a:ea typeface="Merriweather"/>
              <a:cs typeface="Merriweather"/>
              <a:sym typeface="Merriweather"/>
            </a:endParaRPr>
          </a:p>
          <a:p>
            <a:pPr marL="0" lvl="0" indent="0" algn="l" rtl="0">
              <a:spcBef>
                <a:spcPts val="1600"/>
              </a:spcBef>
              <a:spcAft>
                <a:spcPts val="1600"/>
              </a:spcAft>
              <a:buNone/>
            </a:pPr>
            <a:endParaRPr sz="1400" b="1">
              <a:latin typeface="Merriweather"/>
              <a:ea typeface="Merriweather"/>
              <a:cs typeface="Merriweather"/>
              <a:sym typeface="Merriweather"/>
            </a:endParaRPr>
          </a:p>
        </p:txBody>
      </p:sp>
      <p:pic>
        <p:nvPicPr>
          <p:cNvPr id="206" name="Google Shape;206;p23"/>
          <p:cNvPicPr preferRelativeResize="0"/>
          <p:nvPr/>
        </p:nvPicPr>
        <p:blipFill>
          <a:blip r:embed="rId3">
            <a:alphaModFix/>
          </a:blip>
          <a:stretch>
            <a:fillRect/>
          </a:stretch>
        </p:blipFill>
        <p:spPr>
          <a:xfrm>
            <a:off x="7545652" y="252050"/>
            <a:ext cx="1302175" cy="1302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4"/>
          <p:cNvSpPr txBox="1">
            <a:spLocks noGrp="1"/>
          </p:cNvSpPr>
          <p:nvPr>
            <p:ph type="title"/>
          </p:nvPr>
        </p:nvSpPr>
        <p:spPr>
          <a:xfrm>
            <a:off x="922350" y="113700"/>
            <a:ext cx="7299300" cy="66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Tradition of Murder Mysteries </a:t>
            </a:r>
            <a:endParaRPr b="1">
              <a:latin typeface="Merriweather"/>
              <a:ea typeface="Merriweather"/>
              <a:cs typeface="Merriweather"/>
              <a:sym typeface="Merriweather"/>
            </a:endParaRPr>
          </a:p>
        </p:txBody>
      </p:sp>
      <p:sp>
        <p:nvSpPr>
          <p:cNvPr id="212" name="Google Shape;212;p24"/>
          <p:cNvSpPr txBox="1">
            <a:spLocks noGrp="1"/>
          </p:cNvSpPr>
          <p:nvPr>
            <p:ph type="body" idx="1"/>
          </p:nvPr>
        </p:nvSpPr>
        <p:spPr>
          <a:xfrm>
            <a:off x="290700" y="538750"/>
            <a:ext cx="4281300" cy="4371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700" b="1">
                <a:latin typeface="Merriweather"/>
                <a:ea typeface="Merriweather"/>
                <a:cs typeface="Merriweather"/>
                <a:sym typeface="Merriweather"/>
              </a:rPr>
              <a:t>Historical Context:</a:t>
            </a:r>
            <a:endParaRPr sz="1700" b="1">
              <a:latin typeface="Merriweather"/>
              <a:ea typeface="Merriweather"/>
              <a:cs typeface="Merriweather"/>
              <a:sym typeface="Merriweather"/>
            </a:endParaRPr>
          </a:p>
          <a:p>
            <a:pPr marL="457200" lvl="0" indent="-336550" algn="l" rtl="0">
              <a:lnSpc>
                <a:spcPct val="115000"/>
              </a:lnSpc>
              <a:spcBef>
                <a:spcPts val="1600"/>
              </a:spcBef>
              <a:spcAft>
                <a:spcPts val="0"/>
              </a:spcAft>
              <a:buClr>
                <a:srgbClr val="000000"/>
              </a:buClr>
              <a:buSzPts val="1700"/>
              <a:buFont typeface="Merriweather"/>
              <a:buChar char="●"/>
            </a:pPr>
            <a:r>
              <a:rPr lang="en" sz="1700">
                <a:solidFill>
                  <a:srgbClr val="000000"/>
                </a:solidFill>
                <a:latin typeface="Merriweather"/>
                <a:ea typeface="Merriweather"/>
                <a:cs typeface="Merriweather"/>
                <a:sym typeface="Merriweather"/>
              </a:rPr>
              <a:t>Introduced in the 18th century</a:t>
            </a:r>
            <a:endParaRPr sz="1700">
              <a:solidFill>
                <a:srgbClr val="000000"/>
              </a:solidFill>
              <a:latin typeface="Merriweather"/>
              <a:ea typeface="Merriweather"/>
              <a:cs typeface="Merriweather"/>
              <a:sym typeface="Merriweather"/>
            </a:endParaRPr>
          </a:p>
          <a:p>
            <a:pPr marL="457200" lvl="0" indent="-336550" algn="l" rtl="0">
              <a:lnSpc>
                <a:spcPct val="115000"/>
              </a:lnSpc>
              <a:spcBef>
                <a:spcPts val="0"/>
              </a:spcBef>
              <a:spcAft>
                <a:spcPts val="0"/>
              </a:spcAft>
              <a:buClr>
                <a:srgbClr val="000000"/>
              </a:buClr>
              <a:buSzPts val="1700"/>
              <a:buFont typeface="Merriweather"/>
              <a:buChar char="●"/>
            </a:pPr>
            <a:r>
              <a:rPr lang="en" sz="1700">
                <a:solidFill>
                  <a:srgbClr val="000000"/>
                </a:solidFill>
                <a:latin typeface="Merriweather"/>
                <a:ea typeface="Merriweather"/>
                <a:cs typeface="Merriweather"/>
                <a:sym typeface="Merriweather"/>
              </a:rPr>
              <a:t>Began when the prison of Newgate in London was authorized  to publish the stories of notorious criminals</a:t>
            </a:r>
            <a:endParaRPr sz="1700">
              <a:solidFill>
                <a:srgbClr val="000000"/>
              </a:solidFill>
              <a:latin typeface="Merriweather"/>
              <a:ea typeface="Merriweather"/>
              <a:cs typeface="Merriweather"/>
              <a:sym typeface="Merriweather"/>
            </a:endParaRPr>
          </a:p>
          <a:p>
            <a:pPr marL="457200" lvl="0" indent="-336550" algn="l" rtl="0">
              <a:lnSpc>
                <a:spcPct val="115000"/>
              </a:lnSpc>
              <a:spcBef>
                <a:spcPts val="0"/>
              </a:spcBef>
              <a:spcAft>
                <a:spcPts val="0"/>
              </a:spcAft>
              <a:buClr>
                <a:srgbClr val="000000"/>
              </a:buClr>
              <a:buSzPts val="1700"/>
              <a:buFont typeface="Merriweather"/>
              <a:buChar char="●"/>
            </a:pPr>
            <a:r>
              <a:rPr lang="en" sz="1700">
                <a:solidFill>
                  <a:srgbClr val="000000"/>
                </a:solidFill>
                <a:latin typeface="Merriweather"/>
                <a:ea typeface="Merriweather"/>
                <a:cs typeface="Merriweather"/>
                <a:sym typeface="Merriweather"/>
              </a:rPr>
              <a:t>The first type of murder mystery  were gothic novels</a:t>
            </a:r>
            <a:endParaRPr sz="1700">
              <a:solidFill>
                <a:srgbClr val="000000"/>
              </a:solidFill>
              <a:latin typeface="Merriweather"/>
              <a:ea typeface="Merriweather"/>
              <a:cs typeface="Merriweather"/>
              <a:sym typeface="Merriweather"/>
            </a:endParaRPr>
          </a:p>
          <a:p>
            <a:pPr marL="457200" lvl="0" indent="-336550" algn="l" rtl="0">
              <a:lnSpc>
                <a:spcPct val="115000"/>
              </a:lnSpc>
              <a:spcBef>
                <a:spcPts val="0"/>
              </a:spcBef>
              <a:spcAft>
                <a:spcPts val="0"/>
              </a:spcAft>
              <a:buClr>
                <a:srgbClr val="000000"/>
              </a:buClr>
              <a:buSzPts val="1700"/>
              <a:buFont typeface="Merriweather"/>
              <a:buChar char="●"/>
            </a:pPr>
            <a:r>
              <a:rPr lang="en" sz="1700">
                <a:solidFill>
                  <a:srgbClr val="000000"/>
                </a:solidFill>
                <a:latin typeface="Merriweather"/>
                <a:ea typeface="Merriweather"/>
                <a:cs typeface="Merriweather"/>
                <a:sym typeface="Merriweather"/>
              </a:rPr>
              <a:t>From there, the golden age of writing murder mysteries began</a:t>
            </a:r>
            <a:endParaRPr sz="1700">
              <a:solidFill>
                <a:srgbClr val="000000"/>
              </a:solidFill>
              <a:latin typeface="Merriweather"/>
              <a:ea typeface="Merriweather"/>
              <a:cs typeface="Merriweather"/>
              <a:sym typeface="Merriweather"/>
            </a:endParaRPr>
          </a:p>
          <a:p>
            <a:pPr marL="0" lvl="0" indent="0" algn="l" rtl="0">
              <a:lnSpc>
                <a:spcPct val="150000"/>
              </a:lnSpc>
              <a:spcBef>
                <a:spcPts val="1600"/>
              </a:spcBef>
              <a:spcAft>
                <a:spcPts val="0"/>
              </a:spcAft>
              <a:buNone/>
            </a:pPr>
            <a:endParaRPr sz="1600">
              <a:solidFill>
                <a:srgbClr val="000000"/>
              </a:solidFill>
              <a:latin typeface="Merriweather"/>
              <a:ea typeface="Merriweather"/>
              <a:cs typeface="Merriweather"/>
              <a:sym typeface="Merriweather"/>
            </a:endParaRPr>
          </a:p>
          <a:p>
            <a:pPr marL="0" lvl="0" indent="0" algn="l" rtl="0">
              <a:spcBef>
                <a:spcPts val="1600"/>
              </a:spcBef>
              <a:spcAft>
                <a:spcPts val="1600"/>
              </a:spcAft>
              <a:buNone/>
            </a:pPr>
            <a:endParaRPr/>
          </a:p>
        </p:txBody>
      </p:sp>
      <p:sp>
        <p:nvSpPr>
          <p:cNvPr id="213" name="Google Shape;213;p24"/>
          <p:cNvSpPr txBox="1">
            <a:spLocks noGrp="1"/>
          </p:cNvSpPr>
          <p:nvPr>
            <p:ph type="body" idx="2"/>
          </p:nvPr>
        </p:nvSpPr>
        <p:spPr>
          <a:xfrm>
            <a:off x="4504925" y="538750"/>
            <a:ext cx="4446300" cy="42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a:latin typeface="Merriweather"/>
                <a:ea typeface="Merriweather"/>
                <a:cs typeface="Merriweather"/>
                <a:sym typeface="Merriweather"/>
              </a:rPr>
              <a:t>Main Themes: </a:t>
            </a:r>
            <a:endParaRPr sz="1700" b="1">
              <a:latin typeface="Merriweather"/>
              <a:ea typeface="Merriweather"/>
              <a:cs typeface="Merriweather"/>
              <a:sym typeface="Merriweather"/>
            </a:endParaRPr>
          </a:p>
          <a:p>
            <a:pPr marL="457200" lvl="0" indent="-336550" algn="l" rtl="0">
              <a:spcBef>
                <a:spcPts val="1600"/>
              </a:spcBef>
              <a:spcAft>
                <a:spcPts val="0"/>
              </a:spcAft>
              <a:buClr>
                <a:srgbClr val="000000"/>
              </a:buClr>
              <a:buSzPts val="1700"/>
              <a:buFont typeface="Merriweather"/>
              <a:buChar char="●"/>
            </a:pPr>
            <a:r>
              <a:rPr lang="en" sz="1700">
                <a:solidFill>
                  <a:srgbClr val="000000"/>
                </a:solidFill>
                <a:latin typeface="Merriweather"/>
                <a:ea typeface="Merriweather"/>
                <a:cs typeface="Merriweather"/>
                <a:sym typeface="Merriweather"/>
              </a:rPr>
              <a:t>Focuses attention on examining evidence</a:t>
            </a:r>
            <a:endParaRPr sz="1700">
              <a:solidFill>
                <a:srgbClr val="000000"/>
              </a:solidFill>
              <a:latin typeface="Merriweather"/>
              <a:ea typeface="Merriweather"/>
              <a:cs typeface="Merriweather"/>
              <a:sym typeface="Merriweather"/>
            </a:endParaRPr>
          </a:p>
          <a:p>
            <a:pPr marL="457200" lvl="0" indent="-336550" algn="l" rtl="0">
              <a:spcBef>
                <a:spcPts val="0"/>
              </a:spcBef>
              <a:spcAft>
                <a:spcPts val="0"/>
              </a:spcAft>
              <a:buClr>
                <a:srgbClr val="000000"/>
              </a:buClr>
              <a:buSzPts val="1700"/>
              <a:buFont typeface="Merriweather"/>
              <a:buChar char="●"/>
            </a:pPr>
            <a:r>
              <a:rPr lang="en" sz="1700">
                <a:solidFill>
                  <a:srgbClr val="000000"/>
                </a:solidFill>
                <a:latin typeface="Merriweather"/>
                <a:ea typeface="Merriweather"/>
                <a:cs typeface="Merriweather"/>
                <a:sym typeface="Merriweather"/>
              </a:rPr>
              <a:t>Murder</a:t>
            </a:r>
            <a:endParaRPr sz="1700">
              <a:solidFill>
                <a:srgbClr val="000000"/>
              </a:solidFill>
              <a:latin typeface="Merriweather"/>
              <a:ea typeface="Merriweather"/>
              <a:cs typeface="Merriweather"/>
              <a:sym typeface="Merriweather"/>
            </a:endParaRPr>
          </a:p>
          <a:p>
            <a:pPr marL="457200" lvl="0" indent="-336550" algn="l" rtl="0">
              <a:spcBef>
                <a:spcPts val="0"/>
              </a:spcBef>
              <a:spcAft>
                <a:spcPts val="0"/>
              </a:spcAft>
              <a:buClr>
                <a:srgbClr val="000000"/>
              </a:buClr>
              <a:buSzPts val="1700"/>
              <a:buFont typeface="Merriweather"/>
              <a:buChar char="●"/>
            </a:pPr>
            <a:r>
              <a:rPr lang="en" sz="1700">
                <a:solidFill>
                  <a:srgbClr val="000000"/>
                </a:solidFill>
                <a:latin typeface="Merriweather"/>
                <a:ea typeface="Merriweather"/>
                <a:cs typeface="Merriweather"/>
                <a:sym typeface="Merriweather"/>
              </a:rPr>
              <a:t>Committed crime</a:t>
            </a:r>
            <a:endParaRPr sz="1700">
              <a:solidFill>
                <a:srgbClr val="000000"/>
              </a:solidFill>
              <a:latin typeface="Merriweather"/>
              <a:ea typeface="Merriweather"/>
              <a:cs typeface="Merriweather"/>
              <a:sym typeface="Merriweather"/>
            </a:endParaRPr>
          </a:p>
          <a:p>
            <a:pPr marL="457200" lvl="0" indent="-336550" algn="l" rtl="0">
              <a:spcBef>
                <a:spcPts val="0"/>
              </a:spcBef>
              <a:spcAft>
                <a:spcPts val="0"/>
              </a:spcAft>
              <a:buClr>
                <a:srgbClr val="000000"/>
              </a:buClr>
              <a:buSzPts val="1700"/>
              <a:buFont typeface="Merriweather"/>
              <a:buChar char="●"/>
            </a:pPr>
            <a:r>
              <a:rPr lang="en" sz="1700">
                <a:solidFill>
                  <a:srgbClr val="000000"/>
                </a:solidFill>
                <a:latin typeface="Merriweather"/>
                <a:ea typeface="Merriweather"/>
                <a:cs typeface="Merriweather"/>
                <a:sym typeface="Merriweather"/>
              </a:rPr>
              <a:t>The process of the detective’s work</a:t>
            </a:r>
            <a:endParaRPr sz="1700" b="1">
              <a:solidFill>
                <a:srgbClr val="000000"/>
              </a:solidFill>
              <a:latin typeface="Merriweather"/>
              <a:ea typeface="Merriweather"/>
              <a:cs typeface="Merriweather"/>
              <a:sym typeface="Merriweather"/>
            </a:endParaRPr>
          </a:p>
          <a:p>
            <a:pPr marL="0" lvl="0" indent="0" algn="l" rtl="0">
              <a:spcBef>
                <a:spcPts val="1600"/>
              </a:spcBef>
              <a:spcAft>
                <a:spcPts val="0"/>
              </a:spcAft>
              <a:buNone/>
            </a:pPr>
            <a:r>
              <a:rPr lang="en" sz="1700" b="1">
                <a:solidFill>
                  <a:srgbClr val="000000"/>
                </a:solidFill>
                <a:latin typeface="Merriweather"/>
                <a:ea typeface="Merriweather"/>
                <a:cs typeface="Merriweather"/>
                <a:sym typeface="Merriweather"/>
              </a:rPr>
              <a:t>Examples: </a:t>
            </a:r>
            <a:endParaRPr sz="1700" b="1">
              <a:solidFill>
                <a:srgbClr val="000000"/>
              </a:solidFill>
              <a:latin typeface="Merriweather"/>
              <a:ea typeface="Merriweather"/>
              <a:cs typeface="Merriweather"/>
              <a:sym typeface="Merriweather"/>
            </a:endParaRPr>
          </a:p>
          <a:p>
            <a:pPr marL="457200" lvl="0" indent="-336550" algn="l" rtl="0">
              <a:lnSpc>
                <a:spcPct val="115000"/>
              </a:lnSpc>
              <a:spcBef>
                <a:spcPts val="1600"/>
              </a:spcBef>
              <a:spcAft>
                <a:spcPts val="0"/>
              </a:spcAft>
              <a:buClr>
                <a:srgbClr val="000000"/>
              </a:buClr>
              <a:buSzPts val="1700"/>
              <a:buFont typeface="Merriweather"/>
              <a:buChar char="●"/>
            </a:pPr>
            <a:r>
              <a:rPr lang="en" sz="1700" i="1">
                <a:solidFill>
                  <a:srgbClr val="000000"/>
                </a:solidFill>
                <a:latin typeface="Merriweather"/>
                <a:ea typeface="Merriweather"/>
                <a:cs typeface="Merriweather"/>
                <a:sym typeface="Merriweather"/>
              </a:rPr>
              <a:t>“The Tell-Tale Heart”</a:t>
            </a:r>
            <a:r>
              <a:rPr lang="en" sz="1700">
                <a:solidFill>
                  <a:srgbClr val="000000"/>
                </a:solidFill>
                <a:latin typeface="Merriweather"/>
                <a:ea typeface="Merriweather"/>
                <a:cs typeface="Merriweather"/>
                <a:sym typeface="Merriweather"/>
              </a:rPr>
              <a:t> (1843)- Edgar Allan Poe</a:t>
            </a:r>
            <a:endParaRPr sz="1700">
              <a:solidFill>
                <a:srgbClr val="000000"/>
              </a:solidFill>
              <a:latin typeface="Merriweather"/>
              <a:ea typeface="Merriweather"/>
              <a:cs typeface="Merriweather"/>
              <a:sym typeface="Merriweather"/>
            </a:endParaRPr>
          </a:p>
          <a:p>
            <a:pPr marL="457200" lvl="0" indent="-336550" algn="l" rtl="0">
              <a:lnSpc>
                <a:spcPct val="115000"/>
              </a:lnSpc>
              <a:spcBef>
                <a:spcPts val="0"/>
              </a:spcBef>
              <a:spcAft>
                <a:spcPts val="0"/>
              </a:spcAft>
              <a:buClr>
                <a:srgbClr val="000000"/>
              </a:buClr>
              <a:buSzPts val="1700"/>
              <a:buFont typeface="Merriweather"/>
              <a:buChar char="●"/>
            </a:pPr>
            <a:r>
              <a:rPr lang="en" sz="1700" i="1">
                <a:solidFill>
                  <a:srgbClr val="000000"/>
                </a:solidFill>
                <a:latin typeface="Merriweather"/>
                <a:ea typeface="Merriweather"/>
                <a:cs typeface="Merriweather"/>
                <a:sym typeface="Merriweather"/>
              </a:rPr>
              <a:t>“Death and the Compass” </a:t>
            </a:r>
            <a:r>
              <a:rPr lang="en" sz="1700">
                <a:solidFill>
                  <a:srgbClr val="000000"/>
                </a:solidFill>
                <a:latin typeface="Merriweather"/>
                <a:ea typeface="Merriweather"/>
                <a:cs typeface="Merriweather"/>
                <a:sym typeface="Merriweather"/>
              </a:rPr>
              <a:t>(1942) - Jorge Luis Borges</a:t>
            </a:r>
            <a:endParaRPr sz="1700" b="1">
              <a:solidFill>
                <a:srgbClr val="000000"/>
              </a:solidFill>
              <a:latin typeface="Merriweather"/>
              <a:ea typeface="Merriweather"/>
              <a:cs typeface="Merriweather"/>
              <a:sym typeface="Merriweather"/>
            </a:endParaRPr>
          </a:p>
          <a:p>
            <a:pPr marL="0" lvl="0" indent="0" algn="l" rtl="0">
              <a:lnSpc>
                <a:spcPct val="115000"/>
              </a:lnSpc>
              <a:spcBef>
                <a:spcPts val="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5"/>
          <p:cNvSpPr txBox="1">
            <a:spLocks noGrp="1"/>
          </p:cNvSpPr>
          <p:nvPr>
            <p:ph type="title"/>
          </p:nvPr>
        </p:nvSpPr>
        <p:spPr>
          <a:xfrm>
            <a:off x="926450" y="145975"/>
            <a:ext cx="7336200" cy="70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Chicano Murder Mysteries </a:t>
            </a:r>
            <a:endParaRPr b="1">
              <a:latin typeface="Merriweather"/>
              <a:ea typeface="Merriweather"/>
              <a:cs typeface="Merriweather"/>
              <a:sym typeface="Merriweather"/>
            </a:endParaRPr>
          </a:p>
        </p:txBody>
      </p:sp>
      <p:sp>
        <p:nvSpPr>
          <p:cNvPr id="219" name="Google Shape;219;p25"/>
          <p:cNvSpPr txBox="1">
            <a:spLocks noGrp="1"/>
          </p:cNvSpPr>
          <p:nvPr>
            <p:ph type="body" idx="1"/>
          </p:nvPr>
        </p:nvSpPr>
        <p:spPr>
          <a:xfrm>
            <a:off x="243950" y="452925"/>
            <a:ext cx="8701200" cy="4381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700" b="1">
                <a:latin typeface="Merriweather"/>
                <a:ea typeface="Merriweather"/>
                <a:cs typeface="Merriweather"/>
                <a:sym typeface="Merriweather"/>
              </a:rPr>
              <a:t>Example:</a:t>
            </a:r>
            <a:endParaRPr sz="1700" b="1">
              <a:latin typeface="Merriweather"/>
              <a:ea typeface="Merriweather"/>
              <a:cs typeface="Merriweather"/>
              <a:sym typeface="Merriweather"/>
            </a:endParaRPr>
          </a:p>
          <a:p>
            <a:pPr marL="457200" lvl="0" indent="-355600" algn="l" rtl="0">
              <a:lnSpc>
                <a:spcPct val="100000"/>
              </a:lnSpc>
              <a:spcBef>
                <a:spcPts val="1600"/>
              </a:spcBef>
              <a:spcAft>
                <a:spcPts val="0"/>
              </a:spcAft>
              <a:buSzPts val="2000"/>
              <a:buFont typeface="Merriweather"/>
              <a:buChar char="●"/>
            </a:pPr>
            <a:r>
              <a:rPr lang="en" sz="2000">
                <a:latin typeface="Merriweather"/>
                <a:ea typeface="Merriweather"/>
                <a:cs typeface="Merriweather"/>
                <a:sym typeface="Merriweather"/>
              </a:rPr>
              <a:t>“</a:t>
            </a:r>
            <a:r>
              <a:rPr lang="en" sz="2000" i="1">
                <a:latin typeface="Merriweather"/>
                <a:ea typeface="Merriweather"/>
                <a:cs typeface="Merriweather"/>
                <a:sym typeface="Merriweather"/>
              </a:rPr>
              <a:t>Down a dark tunnel, I run after someone, but I can’t tell who. A man’s hand emerges from the darkness, the long, thin fingers and thumb wrapped around the stock of a pistol. An elegant hand. How can such a beautiful hand, more suited for the piano or the guitar, wield an instrument of death? The hand retreats back into the darkness. “Why did you take him from me?” questions a raspy voice-I cannot tell if man or woman. Suddenly I am pursuing the acrobat up a long staircase. A sharp pain stabs at my belly. I fall on my knees, gasping for breath.”</a:t>
            </a:r>
            <a:endParaRPr sz="2000" i="1">
              <a:latin typeface="Merriweather"/>
              <a:ea typeface="Merriweather"/>
              <a:cs typeface="Merriweather"/>
              <a:sym typeface="Merriweather"/>
            </a:endParaRPr>
          </a:p>
          <a:p>
            <a:pPr marL="1371600" lvl="2" indent="-342900" algn="l" rtl="0">
              <a:lnSpc>
                <a:spcPct val="200000"/>
              </a:lnSpc>
              <a:spcBef>
                <a:spcPts val="0"/>
              </a:spcBef>
              <a:spcAft>
                <a:spcPts val="0"/>
              </a:spcAft>
              <a:buSzPts val="1800"/>
              <a:buFont typeface="Merriweather"/>
              <a:buChar char="■"/>
            </a:pPr>
            <a:r>
              <a:rPr lang="en" sz="1800" i="1">
                <a:latin typeface="Merriweather"/>
                <a:ea typeface="Merriweather"/>
                <a:cs typeface="Merriweather"/>
                <a:sym typeface="Merriweather"/>
              </a:rPr>
              <a:t>Black Widow’s Wardrobe (pg.44)</a:t>
            </a:r>
            <a:endParaRPr sz="1400" b="1">
              <a:latin typeface="Merriweather"/>
              <a:ea typeface="Merriweather"/>
              <a:cs typeface="Merriweather"/>
              <a:sym typeface="Merriweather"/>
            </a:endParaRPr>
          </a:p>
          <a:p>
            <a:pPr marL="914400" lvl="0" indent="0" algn="l" rtl="0">
              <a:spcBef>
                <a:spcPts val="1600"/>
              </a:spcBef>
              <a:spcAft>
                <a:spcPts val="0"/>
              </a:spcAft>
              <a:buNone/>
            </a:pPr>
            <a:endParaRPr sz="1400" b="1">
              <a:latin typeface="Merriweather"/>
              <a:ea typeface="Merriweather"/>
              <a:cs typeface="Merriweather"/>
              <a:sym typeface="Merriweather"/>
            </a:endParaRPr>
          </a:p>
          <a:p>
            <a:pPr marL="0" lvl="0" indent="0" algn="l" rtl="0">
              <a:spcBef>
                <a:spcPts val="160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6"/>
          <p:cNvSpPr txBox="1">
            <a:spLocks noGrp="1"/>
          </p:cNvSpPr>
          <p:nvPr>
            <p:ph type="title"/>
          </p:nvPr>
        </p:nvSpPr>
        <p:spPr>
          <a:xfrm>
            <a:off x="819150" y="159075"/>
            <a:ext cx="7505700" cy="69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Historical Review </a:t>
            </a:r>
            <a:endParaRPr b="1">
              <a:latin typeface="Merriweather"/>
              <a:ea typeface="Merriweather"/>
              <a:cs typeface="Merriweather"/>
              <a:sym typeface="Merriweather"/>
            </a:endParaRPr>
          </a:p>
        </p:txBody>
      </p:sp>
      <p:sp>
        <p:nvSpPr>
          <p:cNvPr id="225" name="Google Shape;225;p26"/>
          <p:cNvSpPr txBox="1">
            <a:spLocks noGrp="1"/>
          </p:cNvSpPr>
          <p:nvPr>
            <p:ph type="body" idx="1"/>
          </p:nvPr>
        </p:nvSpPr>
        <p:spPr>
          <a:xfrm>
            <a:off x="463875" y="858675"/>
            <a:ext cx="4108200" cy="3502200"/>
          </a:xfrm>
          <a:prstGeom prst="rect">
            <a:avLst/>
          </a:prstGeom>
        </p:spPr>
        <p:txBody>
          <a:bodyPr spcFirstLastPara="1" wrap="square" lIns="91425" tIns="91425" rIns="91425" bIns="91425" anchor="t" anchorCtr="0">
            <a:noAutofit/>
          </a:bodyPr>
          <a:lstStyle/>
          <a:p>
            <a:pPr marL="0" lvl="0" indent="0" algn="l" rtl="0">
              <a:lnSpc>
                <a:spcPct val="300000"/>
              </a:lnSpc>
              <a:spcBef>
                <a:spcPts val="0"/>
              </a:spcBef>
              <a:spcAft>
                <a:spcPts val="0"/>
              </a:spcAft>
              <a:buNone/>
            </a:pPr>
            <a:r>
              <a:rPr lang="en" sz="1800" b="1">
                <a:latin typeface="Merriweather"/>
                <a:ea typeface="Merriweather"/>
                <a:cs typeface="Merriweather"/>
                <a:sym typeface="Merriweather"/>
              </a:rPr>
              <a:t>The Virgin Mary</a:t>
            </a:r>
            <a:endParaRPr sz="1800" b="1">
              <a:latin typeface="Merriweather"/>
              <a:ea typeface="Merriweather"/>
              <a:cs typeface="Merriweather"/>
              <a:sym typeface="Merriweather"/>
            </a:endParaRPr>
          </a:p>
          <a:p>
            <a:pPr marL="0" lvl="0" indent="0" algn="l" rtl="0">
              <a:lnSpc>
                <a:spcPct val="300000"/>
              </a:lnSpc>
              <a:spcBef>
                <a:spcPts val="1600"/>
              </a:spcBef>
              <a:spcAft>
                <a:spcPts val="0"/>
              </a:spcAft>
              <a:buNone/>
            </a:pPr>
            <a:r>
              <a:rPr lang="en" sz="1800" b="1">
                <a:latin typeface="Merriweather"/>
                <a:ea typeface="Merriweather"/>
                <a:cs typeface="Merriweather"/>
                <a:sym typeface="Merriweather"/>
              </a:rPr>
              <a:t>La Malinche/ The Damned One</a:t>
            </a:r>
            <a:endParaRPr sz="1800" b="1">
              <a:latin typeface="Merriweather"/>
              <a:ea typeface="Merriweather"/>
              <a:cs typeface="Merriweather"/>
              <a:sym typeface="Merriweather"/>
            </a:endParaRPr>
          </a:p>
          <a:p>
            <a:pPr marL="0" lvl="0" indent="0" algn="l" rtl="0">
              <a:lnSpc>
                <a:spcPct val="300000"/>
              </a:lnSpc>
              <a:spcBef>
                <a:spcPts val="1600"/>
              </a:spcBef>
              <a:spcAft>
                <a:spcPts val="0"/>
              </a:spcAft>
              <a:buNone/>
            </a:pPr>
            <a:r>
              <a:rPr lang="en" sz="1800" b="1">
                <a:latin typeface="Merriweather"/>
                <a:ea typeface="Merriweather"/>
                <a:cs typeface="Merriweather"/>
                <a:sym typeface="Merriweather"/>
              </a:rPr>
              <a:t>Joaquin Murrieta</a:t>
            </a:r>
            <a:endParaRPr sz="1800" b="1">
              <a:latin typeface="Merriweather"/>
              <a:ea typeface="Merriweather"/>
              <a:cs typeface="Merriweather"/>
              <a:sym typeface="Merriweather"/>
            </a:endParaRPr>
          </a:p>
          <a:p>
            <a:pPr marL="0" lvl="0" indent="0" algn="l" rtl="0">
              <a:spcBef>
                <a:spcPts val="1600"/>
              </a:spcBef>
              <a:spcAft>
                <a:spcPts val="1600"/>
              </a:spcAft>
              <a:buNone/>
            </a:pPr>
            <a:endParaRPr sz="1800" b="1">
              <a:latin typeface="Merriweather"/>
              <a:ea typeface="Merriweather"/>
              <a:cs typeface="Merriweather"/>
              <a:sym typeface="Merriweather"/>
            </a:endParaRPr>
          </a:p>
        </p:txBody>
      </p:sp>
      <p:sp>
        <p:nvSpPr>
          <p:cNvPr id="226" name="Google Shape;226;p26"/>
          <p:cNvSpPr txBox="1">
            <a:spLocks noGrp="1"/>
          </p:cNvSpPr>
          <p:nvPr>
            <p:ph type="body" idx="2"/>
          </p:nvPr>
        </p:nvSpPr>
        <p:spPr>
          <a:xfrm>
            <a:off x="4572075" y="810200"/>
            <a:ext cx="4108200" cy="3916500"/>
          </a:xfrm>
          <a:prstGeom prst="rect">
            <a:avLst/>
          </a:prstGeom>
        </p:spPr>
        <p:txBody>
          <a:bodyPr spcFirstLastPara="1" wrap="square" lIns="91425" tIns="91425" rIns="91425" bIns="91425" anchor="t" anchorCtr="0">
            <a:noAutofit/>
          </a:bodyPr>
          <a:lstStyle/>
          <a:p>
            <a:pPr marL="457200" lvl="0" indent="-323850" algn="l" rtl="0">
              <a:lnSpc>
                <a:spcPct val="200000"/>
              </a:lnSpc>
              <a:spcBef>
                <a:spcPts val="0"/>
              </a:spcBef>
              <a:spcAft>
                <a:spcPts val="0"/>
              </a:spcAft>
              <a:buSzPts val="1500"/>
              <a:buFont typeface="Merriweather"/>
              <a:buChar char="●"/>
            </a:pPr>
            <a:r>
              <a:rPr lang="en" sz="1500">
                <a:latin typeface="Merriweather"/>
                <a:ea typeface="Merriweather"/>
                <a:cs typeface="Merriweather"/>
                <a:sym typeface="Merriweather"/>
              </a:rPr>
              <a:t>History or Biography</a:t>
            </a:r>
            <a:endParaRPr sz="1500">
              <a:latin typeface="Merriweather"/>
              <a:ea typeface="Merriweather"/>
              <a:cs typeface="Merriweather"/>
              <a:sym typeface="Merriweather"/>
            </a:endParaRPr>
          </a:p>
          <a:p>
            <a:pPr marL="457200" lvl="0" indent="-323850" algn="l" rtl="0">
              <a:lnSpc>
                <a:spcPct val="200000"/>
              </a:lnSpc>
              <a:spcBef>
                <a:spcPts val="0"/>
              </a:spcBef>
              <a:spcAft>
                <a:spcPts val="0"/>
              </a:spcAft>
              <a:buSzPts val="1500"/>
              <a:buFont typeface="Merriweather"/>
              <a:buChar char="●"/>
            </a:pPr>
            <a:r>
              <a:rPr lang="en" sz="1500">
                <a:latin typeface="Merriweather"/>
                <a:ea typeface="Merriweather"/>
                <a:cs typeface="Merriweather"/>
                <a:sym typeface="Merriweather"/>
              </a:rPr>
              <a:t>Incorporation within the novels  </a:t>
            </a:r>
            <a:r>
              <a:rPr lang="en" sz="1500" i="1">
                <a:latin typeface="Merriweather"/>
                <a:ea typeface="Merriweather"/>
                <a:cs typeface="Merriweather"/>
                <a:sym typeface="Merriweather"/>
              </a:rPr>
              <a:t>Death at Solstice </a:t>
            </a:r>
            <a:r>
              <a:rPr lang="en" sz="1500">
                <a:latin typeface="Merriweather"/>
                <a:ea typeface="Merriweather"/>
                <a:cs typeface="Merriweather"/>
                <a:sym typeface="Merriweather"/>
              </a:rPr>
              <a:t>or </a:t>
            </a:r>
            <a:r>
              <a:rPr lang="en" sz="1500" i="1">
                <a:latin typeface="Merriweather"/>
                <a:ea typeface="Merriweather"/>
                <a:cs typeface="Merriweather"/>
                <a:sym typeface="Merriweather"/>
              </a:rPr>
              <a:t>Black Widow’s Wardrobe</a:t>
            </a:r>
            <a:endParaRPr sz="1700" b="1">
              <a:latin typeface="Merriweather"/>
              <a:ea typeface="Merriweather"/>
              <a:cs typeface="Merriweather"/>
              <a:sym typeface="Merriweather"/>
            </a:endParaRPr>
          </a:p>
          <a:p>
            <a:pPr marL="0" lvl="0" indent="0" algn="l" rtl="0">
              <a:lnSpc>
                <a:spcPct val="100000"/>
              </a:lnSpc>
              <a:spcBef>
                <a:spcPts val="1600"/>
              </a:spcBef>
              <a:spcAft>
                <a:spcPts val="0"/>
              </a:spcAft>
              <a:buNone/>
            </a:pPr>
            <a:endParaRPr sz="2000">
              <a:solidFill>
                <a:srgbClr val="434343"/>
              </a:solidFill>
              <a:latin typeface="Merriweather"/>
              <a:ea typeface="Merriweather"/>
              <a:cs typeface="Merriweather"/>
              <a:sym typeface="Merriweather"/>
            </a:endParaRPr>
          </a:p>
          <a:p>
            <a:pPr marL="0" lvl="0" indent="0" algn="l" rtl="0">
              <a:lnSpc>
                <a:spcPct val="100000"/>
              </a:lnSpc>
              <a:spcBef>
                <a:spcPts val="0"/>
              </a:spcBef>
              <a:spcAft>
                <a:spcPts val="0"/>
              </a:spcAft>
              <a:buNone/>
            </a:pPr>
            <a:r>
              <a:rPr lang="en" sz="2000" i="1">
                <a:solidFill>
                  <a:srgbClr val="434343"/>
                </a:solidFill>
                <a:latin typeface="Merriweather"/>
                <a:ea typeface="Merriweather"/>
                <a:cs typeface="Merriweather"/>
                <a:sym typeface="Merriweather"/>
              </a:rPr>
              <a:t> </a:t>
            </a:r>
            <a:endParaRPr sz="2000">
              <a:solidFill>
                <a:srgbClr val="434343"/>
              </a:solidFill>
              <a:latin typeface="Merriweather"/>
              <a:ea typeface="Merriweather"/>
              <a:cs typeface="Merriweather"/>
              <a:sym typeface="Merriweather"/>
            </a:endParaRPr>
          </a:p>
        </p:txBody>
      </p:sp>
      <p:pic>
        <p:nvPicPr>
          <p:cNvPr id="227" name="Google Shape;227;p26"/>
          <p:cNvPicPr preferRelativeResize="0"/>
          <p:nvPr/>
        </p:nvPicPr>
        <p:blipFill>
          <a:blip r:embed="rId3">
            <a:alphaModFix/>
          </a:blip>
          <a:stretch>
            <a:fillRect/>
          </a:stretch>
        </p:blipFill>
        <p:spPr>
          <a:xfrm>
            <a:off x="3390649" y="2730200"/>
            <a:ext cx="2005400" cy="1996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7"/>
          <p:cNvSpPr txBox="1">
            <a:spLocks noGrp="1"/>
          </p:cNvSpPr>
          <p:nvPr>
            <p:ph type="title"/>
          </p:nvPr>
        </p:nvSpPr>
        <p:spPr>
          <a:xfrm>
            <a:off x="819150" y="160450"/>
            <a:ext cx="7505700" cy="63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Virgin of Guadalupe</a:t>
            </a:r>
            <a:endParaRPr b="1">
              <a:latin typeface="Merriweather"/>
              <a:ea typeface="Merriweather"/>
              <a:cs typeface="Merriweather"/>
              <a:sym typeface="Merriweather"/>
            </a:endParaRPr>
          </a:p>
        </p:txBody>
      </p:sp>
      <p:sp>
        <p:nvSpPr>
          <p:cNvPr id="233" name="Google Shape;233;p27"/>
          <p:cNvSpPr txBox="1">
            <a:spLocks noGrp="1"/>
          </p:cNvSpPr>
          <p:nvPr>
            <p:ph type="body" idx="1"/>
          </p:nvPr>
        </p:nvSpPr>
        <p:spPr>
          <a:xfrm>
            <a:off x="231000" y="536650"/>
            <a:ext cx="5766000" cy="4278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700" b="1">
                <a:solidFill>
                  <a:srgbClr val="000000"/>
                </a:solidFill>
                <a:latin typeface="Merriweather"/>
                <a:ea typeface="Merriweather"/>
                <a:cs typeface="Merriweather"/>
                <a:sym typeface="Merriweather"/>
              </a:rPr>
              <a:t>History: </a:t>
            </a:r>
            <a:endParaRPr sz="1700" b="1">
              <a:solidFill>
                <a:srgbClr val="000000"/>
              </a:solidFill>
              <a:latin typeface="Merriweather"/>
              <a:ea typeface="Merriweather"/>
              <a:cs typeface="Merriweather"/>
              <a:sym typeface="Merriweather"/>
            </a:endParaRPr>
          </a:p>
          <a:p>
            <a:pPr marL="457200" lvl="0" indent="-336550" algn="l" rtl="0">
              <a:lnSpc>
                <a:spcPct val="100000"/>
              </a:lnSpc>
              <a:spcBef>
                <a:spcPts val="1600"/>
              </a:spcBef>
              <a:spcAft>
                <a:spcPts val="0"/>
              </a:spcAft>
              <a:buClr>
                <a:srgbClr val="000000"/>
              </a:buClr>
              <a:buSzPts val="1700"/>
              <a:buFont typeface="Merriweather"/>
              <a:buChar char="●"/>
            </a:pPr>
            <a:r>
              <a:rPr lang="en" sz="1700">
                <a:solidFill>
                  <a:srgbClr val="000000"/>
                </a:solidFill>
                <a:latin typeface="Merriweather"/>
                <a:ea typeface="Merriweather"/>
                <a:cs typeface="Merriweather"/>
                <a:sym typeface="Merriweather"/>
              </a:rPr>
              <a:t>On December 9, 1531, Our Lady of Guadalupe is said to have appeared to Juan Diego Cuauhtlatoatzin for the first time on the Tepeyac hill</a:t>
            </a:r>
            <a:endParaRPr sz="1700">
              <a:solidFill>
                <a:srgbClr val="000000"/>
              </a:solidFill>
              <a:latin typeface="Merriweather"/>
              <a:ea typeface="Merriweather"/>
              <a:cs typeface="Merriweather"/>
              <a:sym typeface="Merriweather"/>
            </a:endParaRPr>
          </a:p>
          <a:p>
            <a:pPr marL="457200" lvl="0" indent="-336550" algn="l" rtl="0">
              <a:lnSpc>
                <a:spcPct val="100000"/>
              </a:lnSpc>
              <a:spcBef>
                <a:spcPts val="0"/>
              </a:spcBef>
              <a:spcAft>
                <a:spcPts val="0"/>
              </a:spcAft>
              <a:buClr>
                <a:srgbClr val="000000"/>
              </a:buClr>
              <a:buSzPts val="1700"/>
              <a:buFont typeface="Merriweather"/>
              <a:buChar char="●"/>
            </a:pPr>
            <a:r>
              <a:rPr lang="en" sz="1700">
                <a:solidFill>
                  <a:srgbClr val="000000"/>
                </a:solidFill>
                <a:latin typeface="Merriweather"/>
                <a:ea typeface="Merriweather"/>
                <a:cs typeface="Merriweather"/>
                <a:sym typeface="Merriweather"/>
              </a:rPr>
              <a:t>On December 12, 1531, "The Guadalupan Event" occurred and Juan Diego showed the Spaniards that the apparition was true</a:t>
            </a:r>
            <a:endParaRPr sz="1700">
              <a:solidFill>
                <a:srgbClr val="000000"/>
              </a:solidFill>
              <a:latin typeface="Merriweather"/>
              <a:ea typeface="Merriweather"/>
              <a:cs typeface="Merriweather"/>
              <a:sym typeface="Merriweather"/>
            </a:endParaRPr>
          </a:p>
          <a:p>
            <a:pPr marL="0" lvl="0" indent="0" algn="l" rtl="0">
              <a:lnSpc>
                <a:spcPct val="100000"/>
              </a:lnSpc>
              <a:spcBef>
                <a:spcPts val="1600"/>
              </a:spcBef>
              <a:spcAft>
                <a:spcPts val="0"/>
              </a:spcAft>
              <a:buNone/>
            </a:pPr>
            <a:r>
              <a:rPr lang="en" sz="1700" b="1">
                <a:solidFill>
                  <a:srgbClr val="000000"/>
                </a:solidFill>
                <a:latin typeface="Merriweather"/>
                <a:ea typeface="Merriweather"/>
                <a:cs typeface="Merriweather"/>
                <a:sym typeface="Merriweather"/>
              </a:rPr>
              <a:t>Incorporation:</a:t>
            </a:r>
            <a:endParaRPr sz="1700" b="1">
              <a:solidFill>
                <a:srgbClr val="000000"/>
              </a:solidFill>
              <a:latin typeface="Merriweather"/>
              <a:ea typeface="Merriweather"/>
              <a:cs typeface="Merriweather"/>
              <a:sym typeface="Merriweather"/>
            </a:endParaRPr>
          </a:p>
          <a:p>
            <a:pPr marL="457200" lvl="0" indent="-336550" algn="l" rtl="0">
              <a:lnSpc>
                <a:spcPct val="100000"/>
              </a:lnSpc>
              <a:spcBef>
                <a:spcPts val="1600"/>
              </a:spcBef>
              <a:spcAft>
                <a:spcPts val="0"/>
              </a:spcAft>
              <a:buClr>
                <a:srgbClr val="000000"/>
              </a:buClr>
              <a:buSzPts val="1700"/>
              <a:buFont typeface="Merriweather"/>
              <a:buChar char="●"/>
            </a:pPr>
            <a:r>
              <a:rPr lang="en" sz="1700">
                <a:solidFill>
                  <a:srgbClr val="000000"/>
                </a:solidFill>
                <a:latin typeface="Merriweather"/>
                <a:ea typeface="Merriweather"/>
                <a:cs typeface="Merriweather"/>
                <a:sym typeface="Merriweather"/>
              </a:rPr>
              <a:t>La Virgen is incorporated into the story in </a:t>
            </a:r>
            <a:r>
              <a:rPr lang="en" sz="1700" i="1">
                <a:solidFill>
                  <a:srgbClr val="000000"/>
                </a:solidFill>
                <a:latin typeface="Merriweather"/>
                <a:ea typeface="Merriweather"/>
                <a:cs typeface="Merriweather"/>
                <a:sym typeface="Merriweather"/>
              </a:rPr>
              <a:t>Death at Solstice</a:t>
            </a:r>
            <a:r>
              <a:rPr lang="en" sz="1700">
                <a:solidFill>
                  <a:srgbClr val="000000"/>
                </a:solidFill>
                <a:latin typeface="Merriweather"/>
                <a:ea typeface="Merriweather"/>
                <a:cs typeface="Merriweather"/>
                <a:sym typeface="Merriweather"/>
              </a:rPr>
              <a:t> through the character of Virginia Moreno who is known as "La Santa"</a:t>
            </a:r>
            <a:endParaRPr sz="1700">
              <a:solidFill>
                <a:srgbClr val="000000"/>
              </a:solidFill>
              <a:latin typeface="Merriweather"/>
              <a:ea typeface="Merriweather"/>
              <a:cs typeface="Merriweather"/>
              <a:sym typeface="Merriweather"/>
            </a:endParaRPr>
          </a:p>
          <a:p>
            <a:pPr marL="0" lvl="0" indent="0" algn="l" rtl="0">
              <a:lnSpc>
                <a:spcPct val="100000"/>
              </a:lnSpc>
              <a:spcBef>
                <a:spcPts val="1600"/>
              </a:spcBef>
              <a:spcAft>
                <a:spcPts val="0"/>
              </a:spcAft>
              <a:buNone/>
            </a:pPr>
            <a:endParaRPr sz="1400" b="1">
              <a:solidFill>
                <a:srgbClr val="000000"/>
              </a:solidFill>
              <a:latin typeface="Merriweather"/>
              <a:ea typeface="Merriweather"/>
              <a:cs typeface="Merriweather"/>
              <a:sym typeface="Merriweather"/>
            </a:endParaRPr>
          </a:p>
          <a:p>
            <a:pPr marL="0" lvl="0" indent="0" algn="l" rtl="0">
              <a:spcBef>
                <a:spcPts val="1600"/>
              </a:spcBef>
              <a:spcAft>
                <a:spcPts val="1600"/>
              </a:spcAft>
              <a:buNone/>
            </a:pPr>
            <a:endParaRPr/>
          </a:p>
        </p:txBody>
      </p:sp>
      <p:pic>
        <p:nvPicPr>
          <p:cNvPr id="234" name="Google Shape;234;p27"/>
          <p:cNvPicPr preferRelativeResize="0"/>
          <p:nvPr/>
        </p:nvPicPr>
        <p:blipFill>
          <a:blip r:embed="rId3">
            <a:alphaModFix/>
          </a:blip>
          <a:stretch>
            <a:fillRect/>
          </a:stretch>
        </p:blipFill>
        <p:spPr>
          <a:xfrm>
            <a:off x="5997000" y="747225"/>
            <a:ext cx="2801125" cy="1899672"/>
          </a:xfrm>
          <a:prstGeom prst="rect">
            <a:avLst/>
          </a:prstGeom>
          <a:noFill/>
          <a:ln>
            <a:noFill/>
          </a:ln>
        </p:spPr>
      </p:pic>
      <p:pic>
        <p:nvPicPr>
          <p:cNvPr id="235" name="Google Shape;235;p27"/>
          <p:cNvPicPr preferRelativeResize="0"/>
          <p:nvPr/>
        </p:nvPicPr>
        <p:blipFill>
          <a:blip r:embed="rId4">
            <a:alphaModFix/>
          </a:blip>
          <a:stretch>
            <a:fillRect/>
          </a:stretch>
        </p:blipFill>
        <p:spPr>
          <a:xfrm>
            <a:off x="5997000" y="2646899"/>
            <a:ext cx="2801125" cy="186741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8"/>
          <p:cNvSpPr txBox="1">
            <a:spLocks noGrp="1"/>
          </p:cNvSpPr>
          <p:nvPr>
            <p:ph type="title"/>
          </p:nvPr>
        </p:nvSpPr>
        <p:spPr>
          <a:xfrm>
            <a:off x="519625" y="217375"/>
            <a:ext cx="7505700" cy="58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La Malinche</a:t>
            </a:r>
            <a:endParaRPr b="1">
              <a:latin typeface="Merriweather"/>
              <a:ea typeface="Merriweather"/>
              <a:cs typeface="Merriweather"/>
              <a:sym typeface="Merriweather"/>
            </a:endParaRPr>
          </a:p>
        </p:txBody>
      </p:sp>
      <p:sp>
        <p:nvSpPr>
          <p:cNvPr id="241" name="Google Shape;241;p28"/>
          <p:cNvSpPr txBox="1">
            <a:spLocks noGrp="1"/>
          </p:cNvSpPr>
          <p:nvPr>
            <p:ph type="body" idx="1"/>
          </p:nvPr>
        </p:nvSpPr>
        <p:spPr>
          <a:xfrm>
            <a:off x="294775" y="525400"/>
            <a:ext cx="5430600" cy="4374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a:solidFill>
                  <a:srgbClr val="000000"/>
                </a:solidFill>
                <a:latin typeface="Merriweather"/>
                <a:ea typeface="Merriweather"/>
                <a:cs typeface="Merriweather"/>
                <a:sym typeface="Merriweather"/>
              </a:rPr>
              <a:t>History: </a:t>
            </a:r>
            <a:endParaRPr sz="1600" b="1">
              <a:solidFill>
                <a:srgbClr val="000000"/>
              </a:solidFill>
              <a:latin typeface="Merriweather"/>
              <a:ea typeface="Merriweather"/>
              <a:cs typeface="Merriweather"/>
              <a:sym typeface="Merriweather"/>
            </a:endParaRPr>
          </a:p>
          <a:p>
            <a:pPr marL="457200" lvl="0" indent="-330200" algn="l" rtl="0">
              <a:lnSpc>
                <a:spcPct val="100000"/>
              </a:lnSpc>
              <a:spcBef>
                <a:spcPts val="1600"/>
              </a:spcBef>
              <a:spcAft>
                <a:spcPts val="0"/>
              </a:spcAft>
              <a:buClr>
                <a:srgbClr val="000000"/>
              </a:buClr>
              <a:buSzPts val="1600"/>
              <a:buFont typeface="Merriweather"/>
              <a:buChar char="●"/>
            </a:pPr>
            <a:r>
              <a:rPr lang="en" sz="1600">
                <a:solidFill>
                  <a:srgbClr val="000000"/>
                </a:solidFill>
                <a:latin typeface="Merriweather"/>
                <a:ea typeface="Merriweather"/>
                <a:cs typeface="Merriweather"/>
                <a:sym typeface="Merriweather"/>
              </a:rPr>
              <a:t>She was born in 1500 and died before 1529</a:t>
            </a:r>
            <a:endParaRPr sz="1600">
              <a:solidFill>
                <a:srgbClr val="000000"/>
              </a:solidFill>
              <a:latin typeface="Merriweather"/>
              <a:ea typeface="Merriweather"/>
              <a:cs typeface="Merriweather"/>
              <a:sym typeface="Merriweather"/>
            </a:endParaRPr>
          </a:p>
          <a:p>
            <a:pPr marL="457200" lvl="0" indent="-330200" algn="l" rtl="0">
              <a:lnSpc>
                <a:spcPct val="100000"/>
              </a:lnSpc>
              <a:spcBef>
                <a:spcPts val="0"/>
              </a:spcBef>
              <a:spcAft>
                <a:spcPts val="0"/>
              </a:spcAft>
              <a:buClr>
                <a:srgbClr val="000000"/>
              </a:buClr>
              <a:buSzPts val="1600"/>
              <a:buFont typeface="Merriweather"/>
              <a:buChar char="●"/>
            </a:pPr>
            <a:r>
              <a:rPr lang="en" sz="1600">
                <a:solidFill>
                  <a:srgbClr val="000000"/>
                </a:solidFill>
                <a:latin typeface="Merriweather"/>
                <a:ea typeface="Merriweather"/>
                <a:cs typeface="Merriweather"/>
                <a:sym typeface="Merriweather"/>
              </a:rPr>
              <a:t>She was a slave before she was ‘gifted’ to Hernan Cortes and worked as an translator, advisor and concubine</a:t>
            </a:r>
            <a:endParaRPr sz="1600">
              <a:solidFill>
                <a:srgbClr val="000000"/>
              </a:solidFill>
              <a:latin typeface="Merriweather"/>
              <a:ea typeface="Merriweather"/>
              <a:cs typeface="Merriweather"/>
              <a:sym typeface="Merriweather"/>
            </a:endParaRPr>
          </a:p>
          <a:p>
            <a:pPr marL="457200" lvl="0" indent="-330200" algn="l" rtl="0">
              <a:lnSpc>
                <a:spcPct val="100000"/>
              </a:lnSpc>
              <a:spcBef>
                <a:spcPts val="0"/>
              </a:spcBef>
              <a:spcAft>
                <a:spcPts val="0"/>
              </a:spcAft>
              <a:buClr>
                <a:srgbClr val="000000"/>
              </a:buClr>
              <a:buSzPts val="1600"/>
              <a:buFont typeface="Merriweather"/>
              <a:buChar char="●"/>
            </a:pPr>
            <a:r>
              <a:rPr lang="en" sz="1600">
                <a:solidFill>
                  <a:srgbClr val="000000"/>
                </a:solidFill>
                <a:latin typeface="Merriweather"/>
                <a:ea typeface="Merriweather"/>
                <a:cs typeface="Merriweather"/>
                <a:sym typeface="Merriweather"/>
              </a:rPr>
              <a:t>The way that she is viewed by others  has changed due to the evolving social perspective and politics of Mexico</a:t>
            </a:r>
            <a:endParaRPr sz="1600">
              <a:solidFill>
                <a:srgbClr val="000000"/>
              </a:solidFill>
              <a:latin typeface="Merriweather"/>
              <a:ea typeface="Merriweather"/>
              <a:cs typeface="Merriweather"/>
              <a:sym typeface="Merriweather"/>
            </a:endParaRPr>
          </a:p>
          <a:p>
            <a:pPr marL="0" lvl="0" indent="0" algn="l" rtl="0">
              <a:lnSpc>
                <a:spcPct val="100000"/>
              </a:lnSpc>
              <a:spcBef>
                <a:spcPts val="1600"/>
              </a:spcBef>
              <a:spcAft>
                <a:spcPts val="0"/>
              </a:spcAft>
              <a:buNone/>
            </a:pPr>
            <a:r>
              <a:rPr lang="en" sz="1600" b="1">
                <a:solidFill>
                  <a:srgbClr val="000000"/>
                </a:solidFill>
                <a:latin typeface="Merriweather"/>
                <a:ea typeface="Merriweather"/>
                <a:cs typeface="Merriweather"/>
                <a:sym typeface="Merriweather"/>
              </a:rPr>
              <a:t>Incorporation:</a:t>
            </a:r>
            <a:endParaRPr sz="1700">
              <a:solidFill>
                <a:srgbClr val="000000"/>
              </a:solidFill>
              <a:latin typeface="Merriweather"/>
              <a:ea typeface="Merriweather"/>
              <a:cs typeface="Merriweather"/>
              <a:sym typeface="Merriweather"/>
            </a:endParaRPr>
          </a:p>
          <a:p>
            <a:pPr marL="457200" lvl="0" indent="-330200" algn="l" rtl="0">
              <a:lnSpc>
                <a:spcPct val="100000"/>
              </a:lnSpc>
              <a:spcBef>
                <a:spcPts val="1600"/>
              </a:spcBef>
              <a:spcAft>
                <a:spcPts val="0"/>
              </a:spcAft>
              <a:buClr>
                <a:srgbClr val="000000"/>
              </a:buClr>
              <a:buSzPts val="1600"/>
              <a:buFont typeface="Merriweather"/>
              <a:buChar char="●"/>
            </a:pPr>
            <a:r>
              <a:rPr lang="en" sz="1600">
                <a:solidFill>
                  <a:srgbClr val="000000"/>
                </a:solidFill>
                <a:latin typeface="Merriweather"/>
                <a:ea typeface="Merriweather"/>
                <a:cs typeface="Merriweather"/>
                <a:sym typeface="Merriweather"/>
              </a:rPr>
              <a:t>She is incorporated within the story of </a:t>
            </a:r>
            <a:r>
              <a:rPr lang="en" sz="1600" i="1">
                <a:solidFill>
                  <a:srgbClr val="000000"/>
                </a:solidFill>
                <a:latin typeface="Merriweather"/>
                <a:ea typeface="Merriweather"/>
                <a:cs typeface="Merriweather"/>
                <a:sym typeface="Merriweather"/>
              </a:rPr>
              <a:t>Black Widow’s Wardrobe </a:t>
            </a:r>
            <a:r>
              <a:rPr lang="en" sz="1600">
                <a:solidFill>
                  <a:srgbClr val="000000"/>
                </a:solidFill>
                <a:latin typeface="Merriweather"/>
                <a:ea typeface="Merriweather"/>
                <a:cs typeface="Merriweather"/>
                <a:sym typeface="Merriweather"/>
              </a:rPr>
              <a:t>through the character of Licia Roman Lecuona, who believes she is the reincarnation of “La Malinche”</a:t>
            </a:r>
            <a:endParaRPr sz="1600">
              <a:solidFill>
                <a:srgbClr val="000000"/>
              </a:solidFill>
              <a:latin typeface="Merriweather"/>
              <a:ea typeface="Merriweather"/>
              <a:cs typeface="Merriweather"/>
              <a:sym typeface="Merriweather"/>
            </a:endParaRPr>
          </a:p>
          <a:p>
            <a:pPr marL="914400" lvl="0" indent="0" algn="l" rtl="0">
              <a:lnSpc>
                <a:spcPct val="100000"/>
              </a:lnSpc>
              <a:spcBef>
                <a:spcPts val="1600"/>
              </a:spcBef>
              <a:spcAft>
                <a:spcPts val="1600"/>
              </a:spcAft>
              <a:buNone/>
            </a:pPr>
            <a:endParaRPr sz="1400" b="1">
              <a:solidFill>
                <a:srgbClr val="000000"/>
              </a:solidFill>
              <a:latin typeface="Merriweather"/>
              <a:ea typeface="Merriweather"/>
              <a:cs typeface="Merriweather"/>
              <a:sym typeface="Merriweather"/>
            </a:endParaRPr>
          </a:p>
        </p:txBody>
      </p:sp>
      <p:pic>
        <p:nvPicPr>
          <p:cNvPr id="242" name="Google Shape;242;p28"/>
          <p:cNvPicPr preferRelativeResize="0"/>
          <p:nvPr/>
        </p:nvPicPr>
        <p:blipFill rotWithShape="1">
          <a:blip r:embed="rId3">
            <a:alphaModFix/>
          </a:blip>
          <a:srcRect/>
          <a:stretch/>
        </p:blipFill>
        <p:spPr>
          <a:xfrm>
            <a:off x="5725377" y="313500"/>
            <a:ext cx="3198500" cy="1961450"/>
          </a:xfrm>
          <a:prstGeom prst="rect">
            <a:avLst/>
          </a:prstGeom>
          <a:noFill/>
          <a:ln>
            <a:noFill/>
          </a:ln>
        </p:spPr>
      </p:pic>
      <p:pic>
        <p:nvPicPr>
          <p:cNvPr id="243" name="Google Shape;243;p28"/>
          <p:cNvPicPr preferRelativeResize="0"/>
          <p:nvPr/>
        </p:nvPicPr>
        <p:blipFill>
          <a:blip r:embed="rId4">
            <a:alphaModFix/>
          </a:blip>
          <a:stretch>
            <a:fillRect/>
          </a:stretch>
        </p:blipFill>
        <p:spPr>
          <a:xfrm>
            <a:off x="5740075" y="2274950"/>
            <a:ext cx="3169100" cy="2190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9"/>
          <p:cNvSpPr txBox="1">
            <a:spLocks noGrp="1"/>
          </p:cNvSpPr>
          <p:nvPr>
            <p:ph type="title"/>
          </p:nvPr>
        </p:nvSpPr>
        <p:spPr>
          <a:xfrm>
            <a:off x="600375" y="174750"/>
            <a:ext cx="7505700" cy="567300"/>
          </a:xfrm>
          <a:prstGeom prst="rect">
            <a:avLst/>
          </a:prstGeom>
        </p:spPr>
        <p:txBody>
          <a:bodyPr spcFirstLastPara="1" wrap="square" lIns="91425" tIns="91425" rIns="91425" bIns="91425" anchor="t" anchorCtr="0">
            <a:noAutofit/>
          </a:bodyPr>
          <a:lstStyle/>
          <a:p>
            <a:pPr marL="1371600" lvl="0" indent="457200" algn="l" rtl="0">
              <a:spcBef>
                <a:spcPts val="0"/>
              </a:spcBef>
              <a:spcAft>
                <a:spcPts val="0"/>
              </a:spcAft>
              <a:buNone/>
            </a:pPr>
            <a:r>
              <a:rPr lang="en" b="1">
                <a:latin typeface="Merriweather"/>
                <a:ea typeface="Merriweather"/>
                <a:cs typeface="Merriweather"/>
                <a:sym typeface="Merriweather"/>
              </a:rPr>
              <a:t>Joaquin Murrieta</a:t>
            </a:r>
            <a:endParaRPr b="1">
              <a:latin typeface="Merriweather"/>
              <a:ea typeface="Merriweather"/>
              <a:cs typeface="Merriweather"/>
              <a:sym typeface="Merriweather"/>
            </a:endParaRPr>
          </a:p>
        </p:txBody>
      </p:sp>
      <p:sp>
        <p:nvSpPr>
          <p:cNvPr id="249" name="Google Shape;249;p29"/>
          <p:cNvSpPr txBox="1">
            <a:spLocks noGrp="1"/>
          </p:cNvSpPr>
          <p:nvPr>
            <p:ph type="body" idx="1"/>
          </p:nvPr>
        </p:nvSpPr>
        <p:spPr>
          <a:xfrm>
            <a:off x="199750" y="577050"/>
            <a:ext cx="5786100" cy="4397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a:solidFill>
                  <a:srgbClr val="000000"/>
                </a:solidFill>
                <a:latin typeface="Merriweather"/>
                <a:ea typeface="Merriweather"/>
                <a:cs typeface="Merriweather"/>
                <a:sym typeface="Merriweather"/>
              </a:rPr>
              <a:t>History:</a:t>
            </a:r>
            <a:endParaRPr sz="1600" b="1">
              <a:solidFill>
                <a:srgbClr val="000000"/>
              </a:solidFill>
              <a:latin typeface="Merriweather"/>
              <a:ea typeface="Merriweather"/>
              <a:cs typeface="Merriweather"/>
              <a:sym typeface="Merriweather"/>
            </a:endParaRPr>
          </a:p>
          <a:p>
            <a:pPr marL="457200" lvl="0" indent="-330200" algn="l" rtl="0">
              <a:lnSpc>
                <a:spcPct val="100000"/>
              </a:lnSpc>
              <a:spcBef>
                <a:spcPts val="1600"/>
              </a:spcBef>
              <a:spcAft>
                <a:spcPts val="0"/>
              </a:spcAft>
              <a:buClr>
                <a:srgbClr val="000000"/>
              </a:buClr>
              <a:buSzPts val="1600"/>
              <a:buFont typeface="Merriweather"/>
              <a:buChar char="●"/>
            </a:pPr>
            <a:r>
              <a:rPr lang="en" sz="1600">
                <a:solidFill>
                  <a:srgbClr val="000000"/>
                </a:solidFill>
                <a:latin typeface="Merriweather"/>
                <a:ea typeface="Merriweather"/>
                <a:cs typeface="Merriweather"/>
                <a:sym typeface="Merriweather"/>
              </a:rPr>
              <a:t>It is assumed that he was born in Sonora, Mexico around 1830</a:t>
            </a:r>
            <a:endParaRPr sz="1600">
              <a:solidFill>
                <a:srgbClr val="000000"/>
              </a:solidFill>
              <a:latin typeface="Merriweather"/>
              <a:ea typeface="Merriweather"/>
              <a:cs typeface="Merriweather"/>
              <a:sym typeface="Merriweather"/>
            </a:endParaRPr>
          </a:p>
          <a:p>
            <a:pPr marL="457200" lvl="0" indent="-330200" algn="l" rtl="0">
              <a:lnSpc>
                <a:spcPct val="100000"/>
              </a:lnSpc>
              <a:spcBef>
                <a:spcPts val="0"/>
              </a:spcBef>
              <a:spcAft>
                <a:spcPts val="0"/>
              </a:spcAft>
              <a:buClr>
                <a:srgbClr val="000000"/>
              </a:buClr>
              <a:buSzPts val="1600"/>
              <a:buFont typeface="Merriweather"/>
              <a:buChar char="●"/>
            </a:pPr>
            <a:r>
              <a:rPr lang="en" sz="1600">
                <a:solidFill>
                  <a:srgbClr val="000000"/>
                </a:solidFill>
                <a:latin typeface="Merriweather"/>
                <a:ea typeface="Merriweather"/>
                <a:cs typeface="Merriweather"/>
                <a:sym typeface="Merriweather"/>
              </a:rPr>
              <a:t>He was about 18 years old when he arrived to California with his wife, Rosa Feliz</a:t>
            </a:r>
            <a:endParaRPr sz="1600">
              <a:solidFill>
                <a:srgbClr val="000000"/>
              </a:solidFill>
              <a:latin typeface="Merriweather"/>
              <a:ea typeface="Merriweather"/>
              <a:cs typeface="Merriweather"/>
              <a:sym typeface="Merriweather"/>
            </a:endParaRPr>
          </a:p>
          <a:p>
            <a:pPr marL="457200" lvl="0" indent="-349250" algn="l" rtl="0">
              <a:lnSpc>
                <a:spcPct val="100000"/>
              </a:lnSpc>
              <a:spcBef>
                <a:spcPts val="0"/>
              </a:spcBef>
              <a:spcAft>
                <a:spcPts val="0"/>
              </a:spcAft>
              <a:buClr>
                <a:srgbClr val="000000"/>
              </a:buClr>
              <a:buSzPts val="1900"/>
              <a:buFont typeface="Merriweather"/>
              <a:buChar char="●"/>
            </a:pPr>
            <a:r>
              <a:rPr lang="en" sz="1600">
                <a:solidFill>
                  <a:srgbClr val="000000"/>
                </a:solidFill>
                <a:latin typeface="Merriweather"/>
                <a:ea typeface="Merriweather"/>
                <a:cs typeface="Merriweather"/>
                <a:sym typeface="Merriweather"/>
              </a:rPr>
              <a:t>He rewarded people who offered him shelter and helped him keep his identity a secret, which is how he acquired the reputation of “Robin Hood del Dorado”</a:t>
            </a:r>
            <a:endParaRPr sz="1600">
              <a:solidFill>
                <a:srgbClr val="000000"/>
              </a:solidFill>
              <a:latin typeface="Merriweather"/>
              <a:ea typeface="Merriweather"/>
              <a:cs typeface="Merriweather"/>
              <a:sym typeface="Merriweather"/>
            </a:endParaRPr>
          </a:p>
          <a:p>
            <a:pPr marL="0" lvl="0" indent="0" algn="l" rtl="0">
              <a:lnSpc>
                <a:spcPct val="100000"/>
              </a:lnSpc>
              <a:spcBef>
                <a:spcPts val="1600"/>
              </a:spcBef>
              <a:spcAft>
                <a:spcPts val="0"/>
              </a:spcAft>
              <a:buNone/>
            </a:pPr>
            <a:r>
              <a:rPr lang="en" sz="1600" b="1">
                <a:solidFill>
                  <a:srgbClr val="000000"/>
                </a:solidFill>
                <a:latin typeface="Merriweather"/>
                <a:ea typeface="Merriweather"/>
                <a:cs typeface="Merriweather"/>
                <a:sym typeface="Merriweather"/>
              </a:rPr>
              <a:t>Incorporation:</a:t>
            </a:r>
            <a:endParaRPr sz="1600" i="1">
              <a:solidFill>
                <a:srgbClr val="000000"/>
              </a:solidFill>
              <a:latin typeface="Merriweather"/>
              <a:ea typeface="Merriweather"/>
              <a:cs typeface="Merriweather"/>
              <a:sym typeface="Merriweather"/>
            </a:endParaRPr>
          </a:p>
          <a:p>
            <a:pPr marL="457200" lvl="0" indent="-330200" algn="l" rtl="0">
              <a:lnSpc>
                <a:spcPct val="100000"/>
              </a:lnSpc>
              <a:spcBef>
                <a:spcPts val="1600"/>
              </a:spcBef>
              <a:spcAft>
                <a:spcPts val="0"/>
              </a:spcAft>
              <a:buClr>
                <a:srgbClr val="000000"/>
              </a:buClr>
              <a:buSzPts val="1600"/>
              <a:buFont typeface="Merriweather"/>
              <a:buChar char="●"/>
            </a:pPr>
            <a:r>
              <a:rPr lang="en" sz="1600">
                <a:solidFill>
                  <a:srgbClr val="000000"/>
                </a:solidFill>
                <a:latin typeface="Merriweather"/>
                <a:ea typeface="Merriweather"/>
                <a:cs typeface="Merriweather"/>
                <a:sym typeface="Merriweather"/>
              </a:rPr>
              <a:t>The ghost of a horse represents the bandit, Joaquin Murrieta, within the story of </a:t>
            </a:r>
            <a:r>
              <a:rPr lang="en" sz="1600" i="1">
                <a:solidFill>
                  <a:srgbClr val="000000"/>
                </a:solidFill>
                <a:latin typeface="Merriweather"/>
                <a:ea typeface="Merriweather"/>
                <a:cs typeface="Merriweather"/>
                <a:sym typeface="Merriweather"/>
              </a:rPr>
              <a:t>Death at Solstice</a:t>
            </a:r>
            <a:endParaRPr sz="1600" i="1">
              <a:solidFill>
                <a:srgbClr val="000000"/>
              </a:solidFill>
              <a:latin typeface="Merriweather"/>
              <a:ea typeface="Merriweather"/>
              <a:cs typeface="Merriweather"/>
              <a:sym typeface="Merriweather"/>
            </a:endParaRPr>
          </a:p>
          <a:p>
            <a:pPr marL="0" lvl="0" indent="0" algn="l" rtl="0">
              <a:lnSpc>
                <a:spcPct val="100000"/>
              </a:lnSpc>
              <a:spcBef>
                <a:spcPts val="1600"/>
              </a:spcBef>
              <a:spcAft>
                <a:spcPts val="1600"/>
              </a:spcAft>
              <a:buNone/>
            </a:pPr>
            <a:endParaRPr>
              <a:solidFill>
                <a:srgbClr val="000000"/>
              </a:solidFill>
            </a:endParaRPr>
          </a:p>
        </p:txBody>
      </p:sp>
      <p:pic>
        <p:nvPicPr>
          <p:cNvPr id="250" name="Google Shape;250;p29"/>
          <p:cNvPicPr preferRelativeResize="0"/>
          <p:nvPr/>
        </p:nvPicPr>
        <p:blipFill>
          <a:blip r:embed="rId3">
            <a:alphaModFix/>
          </a:blip>
          <a:stretch>
            <a:fillRect/>
          </a:stretch>
        </p:blipFill>
        <p:spPr>
          <a:xfrm>
            <a:off x="5985850" y="260375"/>
            <a:ext cx="2954150" cy="2113325"/>
          </a:xfrm>
          <a:prstGeom prst="rect">
            <a:avLst/>
          </a:prstGeom>
          <a:noFill/>
          <a:ln>
            <a:noFill/>
          </a:ln>
        </p:spPr>
      </p:pic>
      <p:pic>
        <p:nvPicPr>
          <p:cNvPr id="251" name="Google Shape;251;p29"/>
          <p:cNvPicPr preferRelativeResize="0"/>
          <p:nvPr/>
        </p:nvPicPr>
        <p:blipFill>
          <a:blip r:embed="rId4">
            <a:alphaModFix/>
          </a:blip>
          <a:stretch>
            <a:fillRect/>
          </a:stretch>
        </p:blipFill>
        <p:spPr>
          <a:xfrm>
            <a:off x="6556950" y="2373688"/>
            <a:ext cx="1905000" cy="2352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0"/>
          <p:cNvSpPr txBox="1">
            <a:spLocks noGrp="1"/>
          </p:cNvSpPr>
          <p:nvPr>
            <p:ph type="title"/>
          </p:nvPr>
        </p:nvSpPr>
        <p:spPr>
          <a:xfrm>
            <a:off x="918750" y="117525"/>
            <a:ext cx="7306500" cy="69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Comparison of the Novels </a:t>
            </a:r>
            <a:endParaRPr b="1">
              <a:latin typeface="Merriweather"/>
              <a:ea typeface="Merriweather"/>
              <a:cs typeface="Merriweather"/>
              <a:sym typeface="Merriweather"/>
            </a:endParaRPr>
          </a:p>
        </p:txBody>
      </p:sp>
      <p:sp>
        <p:nvSpPr>
          <p:cNvPr id="257" name="Google Shape;257;p30"/>
          <p:cNvSpPr txBox="1">
            <a:spLocks noGrp="1"/>
          </p:cNvSpPr>
          <p:nvPr>
            <p:ph type="body" idx="1"/>
          </p:nvPr>
        </p:nvSpPr>
        <p:spPr>
          <a:xfrm>
            <a:off x="211800" y="564600"/>
            <a:ext cx="3924900" cy="429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b="1" i="1">
                <a:latin typeface="Merriweather"/>
                <a:ea typeface="Merriweather"/>
                <a:cs typeface="Merriweather"/>
                <a:sym typeface="Merriweather"/>
              </a:rPr>
              <a:t>Death at Solstice</a:t>
            </a:r>
            <a:endParaRPr sz="2100" b="1" i="1">
              <a:solidFill>
                <a:srgbClr val="000000"/>
              </a:solidFill>
              <a:latin typeface="Merriweather"/>
              <a:ea typeface="Merriweather"/>
              <a:cs typeface="Merriweather"/>
              <a:sym typeface="Merriweather"/>
            </a:endParaRPr>
          </a:p>
          <a:p>
            <a:pPr marL="457200" lvl="0" indent="-336550" algn="l" rtl="0">
              <a:lnSpc>
                <a:spcPct val="100000"/>
              </a:lnSpc>
              <a:spcBef>
                <a:spcPts val="1600"/>
              </a:spcBef>
              <a:spcAft>
                <a:spcPts val="0"/>
              </a:spcAft>
              <a:buClr>
                <a:srgbClr val="000000"/>
              </a:buClr>
              <a:buSzPts val="1700"/>
              <a:buFont typeface="Merriweather"/>
              <a:buChar char="●"/>
            </a:pPr>
            <a:r>
              <a:rPr lang="en" sz="1700">
                <a:solidFill>
                  <a:srgbClr val="000000"/>
                </a:solidFill>
                <a:latin typeface="Merriweather"/>
                <a:ea typeface="Merriweather"/>
                <a:cs typeface="Merriweather"/>
                <a:sym typeface="Merriweather"/>
              </a:rPr>
              <a:t>Virginia Moreno is known as  “La Santa” by the people that surround her and that is the reason why she is kidnapped </a:t>
            </a:r>
            <a:endParaRPr sz="1700">
              <a:solidFill>
                <a:srgbClr val="000000"/>
              </a:solidFill>
              <a:latin typeface="Merriweather"/>
              <a:ea typeface="Merriweather"/>
              <a:cs typeface="Merriweather"/>
              <a:sym typeface="Merriweather"/>
            </a:endParaRPr>
          </a:p>
          <a:p>
            <a:pPr marL="457200" lvl="0" indent="-336550" algn="l" rtl="0">
              <a:lnSpc>
                <a:spcPct val="100000"/>
              </a:lnSpc>
              <a:spcBef>
                <a:spcPts val="0"/>
              </a:spcBef>
              <a:spcAft>
                <a:spcPts val="0"/>
              </a:spcAft>
              <a:buClr>
                <a:srgbClr val="000000"/>
              </a:buClr>
              <a:buSzPts val="1700"/>
              <a:buFont typeface="Merriweather"/>
              <a:buChar char="●"/>
            </a:pPr>
            <a:r>
              <a:rPr lang="en" sz="1700">
                <a:solidFill>
                  <a:srgbClr val="000000"/>
                </a:solidFill>
                <a:latin typeface="Merriweather"/>
                <a:ea typeface="Merriweather"/>
                <a:cs typeface="Merriweather"/>
                <a:sym typeface="Merriweather"/>
              </a:rPr>
              <a:t>Ex:</a:t>
            </a:r>
            <a:r>
              <a:rPr lang="en" sz="1700" i="1">
                <a:solidFill>
                  <a:srgbClr val="000000"/>
                </a:solidFill>
                <a:latin typeface="Merriweather"/>
                <a:ea typeface="Merriweather"/>
                <a:cs typeface="Merriweather"/>
                <a:sym typeface="Merriweather"/>
              </a:rPr>
              <a:t> “She grants miracles with the help of the Lord and His Blessed Mother. Thank the Lord Jesus, I’m in good health. But people swear all she has to do is look at them or touch them and they’re cured.” (Death at Solstice 38)</a:t>
            </a:r>
            <a:endParaRPr sz="1700" i="1">
              <a:solidFill>
                <a:srgbClr val="000000"/>
              </a:solidFill>
              <a:latin typeface="Merriweather"/>
              <a:ea typeface="Merriweather"/>
              <a:cs typeface="Merriweather"/>
              <a:sym typeface="Merriweather"/>
            </a:endParaRPr>
          </a:p>
          <a:p>
            <a:pPr marL="0" lvl="0" indent="0" algn="l" rtl="0">
              <a:lnSpc>
                <a:spcPct val="100000"/>
              </a:lnSpc>
              <a:spcBef>
                <a:spcPts val="1600"/>
              </a:spcBef>
              <a:spcAft>
                <a:spcPts val="1600"/>
              </a:spcAft>
              <a:buNone/>
            </a:pPr>
            <a:endParaRPr sz="1500" i="1">
              <a:latin typeface="Merriweather"/>
              <a:ea typeface="Merriweather"/>
              <a:cs typeface="Merriweather"/>
              <a:sym typeface="Merriweather"/>
            </a:endParaRPr>
          </a:p>
        </p:txBody>
      </p:sp>
      <p:sp>
        <p:nvSpPr>
          <p:cNvPr id="258" name="Google Shape;258;p30"/>
          <p:cNvSpPr txBox="1">
            <a:spLocks noGrp="1"/>
          </p:cNvSpPr>
          <p:nvPr>
            <p:ph type="body" idx="2"/>
          </p:nvPr>
        </p:nvSpPr>
        <p:spPr>
          <a:xfrm>
            <a:off x="4716275" y="564600"/>
            <a:ext cx="4279800" cy="42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b="1" i="1">
                <a:latin typeface="Merriweather"/>
                <a:ea typeface="Merriweather"/>
                <a:cs typeface="Merriweather"/>
                <a:sym typeface="Merriweather"/>
              </a:rPr>
              <a:t>Black Widow’s Wardrobe </a:t>
            </a:r>
            <a:endParaRPr sz="1900" b="1" i="1">
              <a:latin typeface="Merriweather"/>
              <a:ea typeface="Merriweather"/>
              <a:cs typeface="Merriweather"/>
              <a:sym typeface="Merriweather"/>
            </a:endParaRPr>
          </a:p>
          <a:p>
            <a:pPr marL="457200" lvl="0" indent="-336550" algn="l" rtl="0">
              <a:lnSpc>
                <a:spcPct val="100000"/>
              </a:lnSpc>
              <a:spcBef>
                <a:spcPts val="1600"/>
              </a:spcBef>
              <a:spcAft>
                <a:spcPts val="0"/>
              </a:spcAft>
              <a:buClr>
                <a:srgbClr val="000000"/>
              </a:buClr>
              <a:buSzPts val="1700"/>
              <a:buFont typeface="Merriweather"/>
              <a:buChar char="●"/>
            </a:pPr>
            <a:r>
              <a:rPr lang="en" sz="1700">
                <a:solidFill>
                  <a:srgbClr val="000000"/>
                </a:solidFill>
                <a:latin typeface="Merriweather"/>
                <a:ea typeface="Merriweather"/>
                <a:cs typeface="Merriweather"/>
                <a:sym typeface="Merriweather"/>
              </a:rPr>
              <a:t>Licia Roman Lecuona is known as the “Black Widow,” who believes that she is the reincarnation of La Malinche</a:t>
            </a:r>
            <a:endParaRPr sz="1700">
              <a:solidFill>
                <a:srgbClr val="000000"/>
              </a:solidFill>
              <a:latin typeface="Merriweather"/>
              <a:ea typeface="Merriweather"/>
              <a:cs typeface="Merriweather"/>
              <a:sym typeface="Merriweather"/>
            </a:endParaRPr>
          </a:p>
          <a:p>
            <a:pPr marL="457200" lvl="0" indent="-336550" algn="l" rtl="0">
              <a:lnSpc>
                <a:spcPct val="100000"/>
              </a:lnSpc>
              <a:spcBef>
                <a:spcPts val="0"/>
              </a:spcBef>
              <a:spcAft>
                <a:spcPts val="0"/>
              </a:spcAft>
              <a:buClr>
                <a:srgbClr val="000000"/>
              </a:buClr>
              <a:buSzPts val="1700"/>
              <a:buFont typeface="Merriweather"/>
              <a:buChar char="●"/>
            </a:pPr>
            <a:r>
              <a:rPr lang="en" sz="1700">
                <a:solidFill>
                  <a:srgbClr val="000000"/>
                </a:solidFill>
                <a:latin typeface="Merriweather"/>
                <a:ea typeface="Merriweather"/>
                <a:cs typeface="Merriweather"/>
                <a:sym typeface="Merriweather"/>
              </a:rPr>
              <a:t>Ex: </a:t>
            </a:r>
            <a:r>
              <a:rPr lang="en" sz="1700" i="1">
                <a:solidFill>
                  <a:srgbClr val="000000"/>
                </a:solidFill>
                <a:latin typeface="Merriweather"/>
                <a:ea typeface="Merriweather"/>
                <a:cs typeface="Merriweather"/>
                <a:sym typeface="Merriweather"/>
              </a:rPr>
              <a:t>“As for me , I’ll be going back to the place where I was born, to complete the cycle that began on my birth nearly five hundred years ago…” “It’s signed ‘Malintzin Tenepal,”  Justin added. (Black Widow’s Wardrobe 189-190)</a:t>
            </a:r>
            <a:endParaRPr sz="1700" i="1">
              <a:solidFill>
                <a:srgbClr val="000000"/>
              </a:solidFill>
              <a:latin typeface="Merriweather"/>
              <a:ea typeface="Merriweather"/>
              <a:cs typeface="Merriweather"/>
              <a:sym typeface="Merriweather"/>
            </a:endParaRPr>
          </a:p>
          <a:p>
            <a:pPr marL="0" lvl="0" indent="0" algn="l" rtl="0">
              <a:spcBef>
                <a:spcPts val="1600"/>
              </a:spcBef>
              <a:spcAft>
                <a:spcPts val="1600"/>
              </a:spcAft>
              <a:buNone/>
            </a:pPr>
            <a:endParaRPr sz="1500">
              <a:latin typeface="Merriweather"/>
              <a:ea typeface="Merriweather"/>
              <a:cs typeface="Merriweather"/>
              <a:sym typeface="Merriweather"/>
            </a:endParaRPr>
          </a:p>
        </p:txBody>
      </p:sp>
      <p:pic>
        <p:nvPicPr>
          <p:cNvPr id="259" name="Google Shape;259;p30"/>
          <p:cNvPicPr preferRelativeResize="0"/>
          <p:nvPr/>
        </p:nvPicPr>
        <p:blipFill>
          <a:blip r:embed="rId3">
            <a:alphaModFix/>
          </a:blip>
          <a:stretch>
            <a:fillRect/>
          </a:stretch>
        </p:blipFill>
        <p:spPr>
          <a:xfrm>
            <a:off x="4035525" y="3835125"/>
            <a:ext cx="1142650" cy="10809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1"/>
          <p:cNvSpPr txBox="1">
            <a:spLocks noGrp="1"/>
          </p:cNvSpPr>
          <p:nvPr>
            <p:ph type="title"/>
          </p:nvPr>
        </p:nvSpPr>
        <p:spPr>
          <a:xfrm>
            <a:off x="910700" y="223450"/>
            <a:ext cx="7335600" cy="68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Analysis of the Novels </a:t>
            </a:r>
            <a:endParaRPr b="1">
              <a:latin typeface="Merriweather"/>
              <a:ea typeface="Merriweather"/>
              <a:cs typeface="Merriweather"/>
              <a:sym typeface="Merriweather"/>
            </a:endParaRPr>
          </a:p>
        </p:txBody>
      </p:sp>
      <p:sp>
        <p:nvSpPr>
          <p:cNvPr id="265" name="Google Shape;265;p31"/>
          <p:cNvSpPr txBox="1">
            <a:spLocks noGrp="1"/>
          </p:cNvSpPr>
          <p:nvPr>
            <p:ph type="body" idx="1"/>
          </p:nvPr>
        </p:nvSpPr>
        <p:spPr>
          <a:xfrm>
            <a:off x="294775" y="999825"/>
            <a:ext cx="5855100" cy="366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i="1">
                <a:latin typeface="Merriweather"/>
                <a:ea typeface="Merriweather"/>
                <a:cs typeface="Merriweather"/>
                <a:sym typeface="Merriweather"/>
              </a:rPr>
              <a:t>Black Widow’s Wardrobe </a:t>
            </a:r>
            <a:endParaRPr sz="1800" b="1" i="1">
              <a:latin typeface="Merriweather"/>
              <a:ea typeface="Merriweather"/>
              <a:cs typeface="Merriweather"/>
              <a:sym typeface="Merriweather"/>
            </a:endParaRPr>
          </a:p>
          <a:p>
            <a:pPr marL="457200" lvl="0" indent="-342900" algn="l" rtl="0">
              <a:lnSpc>
                <a:spcPct val="150000"/>
              </a:lnSpc>
              <a:spcBef>
                <a:spcPts val="1600"/>
              </a:spcBef>
              <a:spcAft>
                <a:spcPts val="0"/>
              </a:spcAft>
              <a:buSzPts val="1800"/>
              <a:buFont typeface="Merriweather"/>
              <a:buChar char="●"/>
            </a:pPr>
            <a:r>
              <a:rPr lang="en" sz="1800">
                <a:latin typeface="Merriweather"/>
                <a:ea typeface="Merriweather"/>
                <a:cs typeface="Merriweather"/>
                <a:sym typeface="Merriweather"/>
              </a:rPr>
              <a:t>The (re)writing of La Malinche helps the detective, Gloria Damasco, solve the mystery</a:t>
            </a:r>
            <a:endParaRPr sz="1800">
              <a:latin typeface="Merriweather"/>
              <a:ea typeface="Merriweather"/>
              <a:cs typeface="Merriweather"/>
              <a:sym typeface="Merriweather"/>
            </a:endParaRPr>
          </a:p>
          <a:p>
            <a:pPr marL="457200" lvl="0" indent="-342900" algn="l" rtl="0">
              <a:lnSpc>
                <a:spcPct val="150000"/>
              </a:lnSpc>
              <a:spcBef>
                <a:spcPts val="0"/>
              </a:spcBef>
              <a:spcAft>
                <a:spcPts val="0"/>
              </a:spcAft>
              <a:buSzPts val="1800"/>
              <a:buFont typeface="Merriweather"/>
              <a:buChar char="●"/>
            </a:pPr>
            <a:r>
              <a:rPr lang="en" sz="1800">
                <a:latin typeface="Merriweather"/>
                <a:ea typeface="Merriweather"/>
                <a:cs typeface="Merriweather"/>
                <a:sym typeface="Merriweather"/>
              </a:rPr>
              <a:t>Through the novel, the reader learns about the history of this cultural and historical figure and how it relates to the main character Licia Roman Lecuona</a:t>
            </a:r>
            <a:endParaRPr sz="1100">
              <a:latin typeface="Merriweather"/>
              <a:ea typeface="Merriweather"/>
              <a:cs typeface="Merriweather"/>
              <a:sym typeface="Merriweather"/>
            </a:endParaRPr>
          </a:p>
        </p:txBody>
      </p:sp>
      <p:pic>
        <p:nvPicPr>
          <p:cNvPr id="266" name="Google Shape;266;p31"/>
          <p:cNvPicPr preferRelativeResize="0"/>
          <p:nvPr/>
        </p:nvPicPr>
        <p:blipFill>
          <a:blip r:embed="rId3">
            <a:alphaModFix/>
          </a:blip>
          <a:stretch>
            <a:fillRect/>
          </a:stretch>
        </p:blipFill>
        <p:spPr>
          <a:xfrm>
            <a:off x="6749575" y="1701975"/>
            <a:ext cx="2124050" cy="2124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917550" y="141900"/>
            <a:ext cx="7308900" cy="67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Agenda </a:t>
            </a:r>
            <a:endParaRPr b="1">
              <a:latin typeface="Merriweather"/>
              <a:ea typeface="Merriweather"/>
              <a:cs typeface="Merriweather"/>
              <a:sym typeface="Merriweather"/>
            </a:endParaRPr>
          </a:p>
        </p:txBody>
      </p:sp>
      <p:sp>
        <p:nvSpPr>
          <p:cNvPr id="135" name="Google Shape;135;p14"/>
          <p:cNvSpPr txBox="1">
            <a:spLocks noGrp="1"/>
          </p:cNvSpPr>
          <p:nvPr>
            <p:ph type="body" idx="1"/>
          </p:nvPr>
        </p:nvSpPr>
        <p:spPr>
          <a:xfrm>
            <a:off x="447300" y="644775"/>
            <a:ext cx="4124700" cy="42345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Font typeface="Merriweather"/>
              <a:buChar char="●"/>
            </a:pPr>
            <a:r>
              <a:rPr lang="en" sz="2000">
                <a:solidFill>
                  <a:srgbClr val="000000"/>
                </a:solidFill>
                <a:latin typeface="Merriweather"/>
                <a:ea typeface="Merriweather"/>
                <a:cs typeface="Merriweather"/>
                <a:sym typeface="Merriweather"/>
              </a:rPr>
              <a:t>Inspiration for the project   </a:t>
            </a:r>
            <a:endParaRPr sz="2000">
              <a:solidFill>
                <a:srgbClr val="000000"/>
              </a:solidFill>
              <a:latin typeface="Merriweather"/>
              <a:ea typeface="Merriweather"/>
              <a:cs typeface="Merriweather"/>
              <a:sym typeface="Merriweather"/>
            </a:endParaRPr>
          </a:p>
          <a:p>
            <a:pPr marL="457200" lvl="0" indent="-355600" algn="l" rtl="0">
              <a:lnSpc>
                <a:spcPct val="115000"/>
              </a:lnSpc>
              <a:spcBef>
                <a:spcPts val="0"/>
              </a:spcBef>
              <a:spcAft>
                <a:spcPts val="0"/>
              </a:spcAft>
              <a:buClr>
                <a:srgbClr val="000000"/>
              </a:buClr>
              <a:buSzPts val="2000"/>
              <a:buFont typeface="Merriweather"/>
              <a:buChar char="●"/>
            </a:pPr>
            <a:r>
              <a:rPr lang="en" sz="2000">
                <a:solidFill>
                  <a:srgbClr val="000000"/>
                </a:solidFill>
                <a:latin typeface="Merriweather"/>
                <a:ea typeface="Merriweather"/>
                <a:cs typeface="Merriweather"/>
                <a:sym typeface="Merriweather"/>
              </a:rPr>
              <a:t>Purpose of the investigation</a:t>
            </a:r>
            <a:endParaRPr sz="2000">
              <a:solidFill>
                <a:srgbClr val="000000"/>
              </a:solidFill>
              <a:latin typeface="Merriweather"/>
              <a:ea typeface="Merriweather"/>
              <a:cs typeface="Merriweather"/>
              <a:sym typeface="Merriweather"/>
            </a:endParaRPr>
          </a:p>
          <a:p>
            <a:pPr marL="457200" lvl="0" indent="-355600" algn="l" rtl="0">
              <a:lnSpc>
                <a:spcPct val="115000"/>
              </a:lnSpc>
              <a:spcBef>
                <a:spcPts val="0"/>
              </a:spcBef>
              <a:spcAft>
                <a:spcPts val="0"/>
              </a:spcAft>
              <a:buClr>
                <a:srgbClr val="000000"/>
              </a:buClr>
              <a:buSzPts val="2000"/>
              <a:buFont typeface="Merriweather"/>
              <a:buChar char="●"/>
            </a:pPr>
            <a:r>
              <a:rPr lang="en" sz="2000">
                <a:solidFill>
                  <a:srgbClr val="000000"/>
                </a:solidFill>
                <a:latin typeface="Merriweather"/>
                <a:ea typeface="Merriweather"/>
                <a:cs typeface="Merriweather"/>
                <a:sym typeface="Merriweather"/>
              </a:rPr>
              <a:t>Research questions </a:t>
            </a:r>
            <a:endParaRPr sz="2000">
              <a:solidFill>
                <a:srgbClr val="000000"/>
              </a:solidFill>
              <a:latin typeface="Merriweather"/>
              <a:ea typeface="Merriweather"/>
              <a:cs typeface="Merriweather"/>
              <a:sym typeface="Merriweather"/>
            </a:endParaRPr>
          </a:p>
          <a:p>
            <a:pPr marL="457200" lvl="0" indent="-355600" algn="l" rtl="0">
              <a:lnSpc>
                <a:spcPct val="115000"/>
              </a:lnSpc>
              <a:spcBef>
                <a:spcPts val="0"/>
              </a:spcBef>
              <a:spcAft>
                <a:spcPts val="0"/>
              </a:spcAft>
              <a:buClr>
                <a:srgbClr val="000000"/>
              </a:buClr>
              <a:buSzPts val="2000"/>
              <a:buFont typeface="Merriweather"/>
              <a:buChar char="●"/>
            </a:pPr>
            <a:r>
              <a:rPr lang="en" sz="2000">
                <a:solidFill>
                  <a:srgbClr val="000000"/>
                </a:solidFill>
                <a:latin typeface="Merriweather"/>
                <a:ea typeface="Merriweather"/>
                <a:cs typeface="Merriweather"/>
                <a:sym typeface="Merriweather"/>
              </a:rPr>
              <a:t>Biography-Lucha Corpi</a:t>
            </a:r>
            <a:endParaRPr sz="2000">
              <a:solidFill>
                <a:srgbClr val="000000"/>
              </a:solidFill>
              <a:latin typeface="Merriweather"/>
              <a:ea typeface="Merriweather"/>
              <a:cs typeface="Merriweather"/>
              <a:sym typeface="Merriweather"/>
            </a:endParaRPr>
          </a:p>
          <a:p>
            <a:pPr marL="457200" lvl="0" indent="-355600" algn="l" rtl="0">
              <a:lnSpc>
                <a:spcPct val="115000"/>
              </a:lnSpc>
              <a:spcBef>
                <a:spcPts val="0"/>
              </a:spcBef>
              <a:spcAft>
                <a:spcPts val="0"/>
              </a:spcAft>
              <a:buClr>
                <a:srgbClr val="000000"/>
              </a:buClr>
              <a:buSzPts val="2000"/>
              <a:buFont typeface="Merriweather"/>
              <a:buChar char="●"/>
            </a:pPr>
            <a:r>
              <a:rPr lang="en" sz="2000">
                <a:solidFill>
                  <a:srgbClr val="000000"/>
                </a:solidFill>
                <a:latin typeface="Merriweather"/>
                <a:ea typeface="Merriweather"/>
                <a:cs typeface="Merriweather"/>
                <a:sym typeface="Merriweather"/>
              </a:rPr>
              <a:t>The Novels </a:t>
            </a:r>
            <a:endParaRPr sz="2000">
              <a:solidFill>
                <a:srgbClr val="000000"/>
              </a:solidFill>
              <a:latin typeface="Merriweather"/>
              <a:ea typeface="Merriweather"/>
              <a:cs typeface="Merriweather"/>
              <a:sym typeface="Merriweather"/>
            </a:endParaRPr>
          </a:p>
          <a:p>
            <a:pPr marL="914400" lvl="1" indent="-355600" algn="l" rtl="0">
              <a:lnSpc>
                <a:spcPct val="115000"/>
              </a:lnSpc>
              <a:spcBef>
                <a:spcPts val="0"/>
              </a:spcBef>
              <a:spcAft>
                <a:spcPts val="0"/>
              </a:spcAft>
              <a:buClr>
                <a:srgbClr val="000000"/>
              </a:buClr>
              <a:buSzPts val="2000"/>
              <a:buFont typeface="Merriweather"/>
              <a:buChar char="○"/>
            </a:pPr>
            <a:r>
              <a:rPr lang="en" sz="2000" i="1">
                <a:solidFill>
                  <a:srgbClr val="000000"/>
                </a:solidFill>
                <a:latin typeface="Merriweather"/>
                <a:ea typeface="Merriweather"/>
                <a:cs typeface="Merriweather"/>
                <a:sym typeface="Merriweather"/>
              </a:rPr>
              <a:t>Black Widow’s Wardrobe(1999)</a:t>
            </a:r>
            <a:endParaRPr sz="2000" i="1">
              <a:solidFill>
                <a:srgbClr val="000000"/>
              </a:solidFill>
              <a:latin typeface="Merriweather"/>
              <a:ea typeface="Merriweather"/>
              <a:cs typeface="Merriweather"/>
              <a:sym typeface="Merriweather"/>
            </a:endParaRPr>
          </a:p>
          <a:p>
            <a:pPr marL="914400" lvl="1" indent="-355600" algn="l" rtl="0">
              <a:lnSpc>
                <a:spcPct val="115000"/>
              </a:lnSpc>
              <a:spcBef>
                <a:spcPts val="0"/>
              </a:spcBef>
              <a:spcAft>
                <a:spcPts val="0"/>
              </a:spcAft>
              <a:buClr>
                <a:srgbClr val="000000"/>
              </a:buClr>
              <a:buSzPts val="2000"/>
              <a:buFont typeface="Merriweather"/>
              <a:buChar char="○"/>
            </a:pPr>
            <a:r>
              <a:rPr lang="en" sz="2000" i="1">
                <a:solidFill>
                  <a:srgbClr val="000000"/>
                </a:solidFill>
                <a:latin typeface="Merriweather"/>
                <a:ea typeface="Merriweather"/>
                <a:cs typeface="Merriweather"/>
                <a:sym typeface="Merriweather"/>
              </a:rPr>
              <a:t>Death at Solstice(2009)</a:t>
            </a:r>
            <a:endParaRPr sz="2000">
              <a:solidFill>
                <a:srgbClr val="000000"/>
              </a:solidFill>
              <a:latin typeface="Arial"/>
              <a:ea typeface="Arial"/>
              <a:cs typeface="Arial"/>
              <a:sym typeface="Arial"/>
            </a:endParaRPr>
          </a:p>
          <a:p>
            <a:pPr marL="457200" lvl="0" indent="-355600" algn="l" rtl="0">
              <a:lnSpc>
                <a:spcPct val="115000"/>
              </a:lnSpc>
              <a:spcBef>
                <a:spcPts val="0"/>
              </a:spcBef>
              <a:spcAft>
                <a:spcPts val="0"/>
              </a:spcAft>
              <a:buClr>
                <a:srgbClr val="000000"/>
              </a:buClr>
              <a:buSzPts val="2000"/>
              <a:buFont typeface="Merriweather"/>
              <a:buChar char="●"/>
            </a:pPr>
            <a:r>
              <a:rPr lang="en" sz="2000">
                <a:solidFill>
                  <a:srgbClr val="000000"/>
                </a:solidFill>
                <a:latin typeface="Merriweather"/>
                <a:ea typeface="Merriweather"/>
                <a:cs typeface="Merriweather"/>
                <a:sym typeface="Merriweather"/>
              </a:rPr>
              <a:t>Literature Review </a:t>
            </a:r>
            <a:endParaRPr sz="2000">
              <a:solidFill>
                <a:srgbClr val="000000"/>
              </a:solidFill>
              <a:latin typeface="Merriweather"/>
              <a:ea typeface="Merriweather"/>
              <a:cs typeface="Merriweather"/>
              <a:sym typeface="Merriweather"/>
            </a:endParaRPr>
          </a:p>
          <a:p>
            <a:pPr marL="457200" lvl="0" indent="-355600" algn="l" rtl="0">
              <a:lnSpc>
                <a:spcPct val="150000"/>
              </a:lnSpc>
              <a:spcBef>
                <a:spcPts val="0"/>
              </a:spcBef>
              <a:spcAft>
                <a:spcPts val="0"/>
              </a:spcAft>
              <a:buClr>
                <a:srgbClr val="000000"/>
              </a:buClr>
              <a:buSzPts val="2000"/>
              <a:buFont typeface="Merriweather"/>
              <a:buChar char="●"/>
            </a:pPr>
            <a:r>
              <a:rPr lang="en" sz="2000">
                <a:solidFill>
                  <a:srgbClr val="000000"/>
                </a:solidFill>
                <a:latin typeface="Merriweather"/>
                <a:ea typeface="Merriweather"/>
                <a:cs typeface="Merriweather"/>
                <a:sym typeface="Merriweather"/>
              </a:rPr>
              <a:t>Historical Review</a:t>
            </a:r>
            <a:endParaRPr sz="2000">
              <a:solidFill>
                <a:srgbClr val="000000"/>
              </a:solidFill>
              <a:latin typeface="Merriweather"/>
              <a:ea typeface="Merriweather"/>
              <a:cs typeface="Merriweather"/>
              <a:sym typeface="Merriweather"/>
            </a:endParaRPr>
          </a:p>
        </p:txBody>
      </p:sp>
      <p:sp>
        <p:nvSpPr>
          <p:cNvPr id="136" name="Google Shape;136;p14"/>
          <p:cNvSpPr txBox="1">
            <a:spLocks noGrp="1"/>
          </p:cNvSpPr>
          <p:nvPr>
            <p:ph type="body" idx="2"/>
          </p:nvPr>
        </p:nvSpPr>
        <p:spPr>
          <a:xfrm>
            <a:off x="4572125" y="644775"/>
            <a:ext cx="4116300" cy="41772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Font typeface="Merriweather"/>
              <a:buChar char="●"/>
            </a:pPr>
            <a:r>
              <a:rPr lang="en" sz="2000">
                <a:solidFill>
                  <a:srgbClr val="000000"/>
                </a:solidFill>
                <a:latin typeface="Merriweather"/>
                <a:ea typeface="Merriweather"/>
                <a:cs typeface="Merriweather"/>
                <a:sym typeface="Merriweather"/>
              </a:rPr>
              <a:t>Comparison</a:t>
            </a:r>
            <a:endParaRPr sz="2000">
              <a:solidFill>
                <a:srgbClr val="000000"/>
              </a:solidFill>
              <a:latin typeface="Merriweather"/>
              <a:ea typeface="Merriweather"/>
              <a:cs typeface="Merriweather"/>
              <a:sym typeface="Merriweather"/>
            </a:endParaRPr>
          </a:p>
          <a:p>
            <a:pPr marL="914400" lvl="1" indent="-355600" algn="l" rtl="0">
              <a:lnSpc>
                <a:spcPct val="115000"/>
              </a:lnSpc>
              <a:spcBef>
                <a:spcPts val="0"/>
              </a:spcBef>
              <a:spcAft>
                <a:spcPts val="0"/>
              </a:spcAft>
              <a:buClr>
                <a:srgbClr val="000000"/>
              </a:buClr>
              <a:buSzPts val="2000"/>
              <a:buFont typeface="Merriweather"/>
              <a:buChar char="○"/>
            </a:pPr>
            <a:r>
              <a:rPr lang="en" sz="2000" i="1">
                <a:solidFill>
                  <a:srgbClr val="000000"/>
                </a:solidFill>
                <a:latin typeface="Merriweather"/>
                <a:ea typeface="Merriweather"/>
                <a:cs typeface="Merriweather"/>
                <a:sym typeface="Merriweather"/>
              </a:rPr>
              <a:t>Death at Solstice </a:t>
            </a:r>
            <a:r>
              <a:rPr lang="en" sz="2000">
                <a:solidFill>
                  <a:srgbClr val="000000"/>
                </a:solidFill>
                <a:latin typeface="Merriweather"/>
                <a:ea typeface="Merriweather"/>
                <a:cs typeface="Merriweather"/>
                <a:sym typeface="Merriweather"/>
              </a:rPr>
              <a:t>vs. </a:t>
            </a:r>
            <a:r>
              <a:rPr lang="en" sz="2000" i="1">
                <a:solidFill>
                  <a:srgbClr val="000000"/>
                </a:solidFill>
                <a:latin typeface="Merriweather"/>
                <a:ea typeface="Merriweather"/>
                <a:cs typeface="Merriweather"/>
                <a:sym typeface="Merriweather"/>
              </a:rPr>
              <a:t>Black Widow’s Wardrobe </a:t>
            </a:r>
            <a:endParaRPr sz="2000" i="1">
              <a:solidFill>
                <a:srgbClr val="000000"/>
              </a:solidFill>
              <a:latin typeface="Merriweather"/>
              <a:ea typeface="Merriweather"/>
              <a:cs typeface="Merriweather"/>
              <a:sym typeface="Merriweather"/>
            </a:endParaRPr>
          </a:p>
          <a:p>
            <a:pPr marL="914400" lvl="1" indent="-355600" algn="l" rtl="0">
              <a:lnSpc>
                <a:spcPct val="115000"/>
              </a:lnSpc>
              <a:spcBef>
                <a:spcPts val="0"/>
              </a:spcBef>
              <a:spcAft>
                <a:spcPts val="0"/>
              </a:spcAft>
              <a:buClr>
                <a:srgbClr val="000000"/>
              </a:buClr>
              <a:buSzPts val="2000"/>
              <a:buFont typeface="Merriweather"/>
              <a:buChar char="○"/>
            </a:pPr>
            <a:r>
              <a:rPr lang="en" sz="2000">
                <a:solidFill>
                  <a:srgbClr val="000000"/>
                </a:solidFill>
                <a:latin typeface="Merriweather"/>
                <a:ea typeface="Merriweather"/>
                <a:cs typeface="Merriweather"/>
                <a:sym typeface="Merriweather"/>
              </a:rPr>
              <a:t>The representation of (re)writing in the novels </a:t>
            </a:r>
            <a:endParaRPr sz="2000">
              <a:solidFill>
                <a:srgbClr val="000000"/>
              </a:solidFill>
              <a:latin typeface="Merriweather"/>
              <a:ea typeface="Merriweather"/>
              <a:cs typeface="Merriweather"/>
              <a:sym typeface="Merriweather"/>
            </a:endParaRPr>
          </a:p>
          <a:p>
            <a:pPr marL="457200" lvl="0" indent="-355600" algn="l" rtl="0">
              <a:lnSpc>
                <a:spcPct val="115000"/>
              </a:lnSpc>
              <a:spcBef>
                <a:spcPts val="0"/>
              </a:spcBef>
              <a:spcAft>
                <a:spcPts val="0"/>
              </a:spcAft>
              <a:buClr>
                <a:srgbClr val="000000"/>
              </a:buClr>
              <a:buSzPts val="2000"/>
              <a:buFont typeface="Merriweather"/>
              <a:buChar char="●"/>
            </a:pPr>
            <a:r>
              <a:rPr lang="en" sz="2000">
                <a:solidFill>
                  <a:srgbClr val="000000"/>
                </a:solidFill>
                <a:latin typeface="Merriweather"/>
                <a:ea typeface="Merriweather"/>
                <a:cs typeface="Merriweather"/>
                <a:sym typeface="Merriweather"/>
              </a:rPr>
              <a:t>Analysis </a:t>
            </a:r>
            <a:endParaRPr sz="2000">
              <a:solidFill>
                <a:srgbClr val="000000"/>
              </a:solidFill>
              <a:latin typeface="Merriweather"/>
              <a:ea typeface="Merriweather"/>
              <a:cs typeface="Merriweather"/>
              <a:sym typeface="Merriweather"/>
            </a:endParaRPr>
          </a:p>
          <a:p>
            <a:pPr marL="457200" lvl="0" indent="-355600" algn="l" rtl="0">
              <a:lnSpc>
                <a:spcPct val="115000"/>
              </a:lnSpc>
              <a:spcBef>
                <a:spcPts val="0"/>
              </a:spcBef>
              <a:spcAft>
                <a:spcPts val="0"/>
              </a:spcAft>
              <a:buClr>
                <a:srgbClr val="000000"/>
              </a:buClr>
              <a:buSzPts val="2000"/>
              <a:buFont typeface="Merriweather"/>
              <a:buChar char="●"/>
            </a:pPr>
            <a:r>
              <a:rPr lang="en" sz="2000">
                <a:solidFill>
                  <a:srgbClr val="000000"/>
                </a:solidFill>
                <a:latin typeface="Merriweather"/>
                <a:ea typeface="Merriweather"/>
                <a:cs typeface="Merriweather"/>
                <a:sym typeface="Merriweather"/>
              </a:rPr>
              <a:t>Conclusion</a:t>
            </a:r>
            <a:endParaRPr sz="2000">
              <a:solidFill>
                <a:srgbClr val="000000"/>
              </a:solidFill>
              <a:latin typeface="Merriweather"/>
              <a:ea typeface="Merriweather"/>
              <a:cs typeface="Merriweather"/>
              <a:sym typeface="Merriweather"/>
            </a:endParaRPr>
          </a:p>
          <a:p>
            <a:pPr marL="457200" lvl="0" indent="-355600" algn="l" rtl="0">
              <a:lnSpc>
                <a:spcPct val="115000"/>
              </a:lnSpc>
              <a:spcBef>
                <a:spcPts val="0"/>
              </a:spcBef>
              <a:spcAft>
                <a:spcPts val="0"/>
              </a:spcAft>
              <a:buClr>
                <a:srgbClr val="000000"/>
              </a:buClr>
              <a:buSzPts val="2000"/>
              <a:buFont typeface="Merriweather"/>
              <a:buChar char="●"/>
            </a:pPr>
            <a:r>
              <a:rPr lang="en" sz="2000">
                <a:solidFill>
                  <a:srgbClr val="000000"/>
                </a:solidFill>
                <a:latin typeface="Merriweather"/>
                <a:ea typeface="Merriweather"/>
                <a:cs typeface="Merriweather"/>
                <a:sym typeface="Merriweather"/>
              </a:rPr>
              <a:t>Bibliography </a:t>
            </a:r>
            <a:endParaRPr sz="2000">
              <a:solidFill>
                <a:srgbClr val="000000"/>
              </a:solidFill>
              <a:latin typeface="Merriweather"/>
              <a:ea typeface="Merriweather"/>
              <a:cs typeface="Merriweather"/>
              <a:sym typeface="Merriweather"/>
            </a:endParaRPr>
          </a:p>
          <a:p>
            <a:pPr marL="0" lvl="0" indent="0" algn="l" rtl="0">
              <a:lnSpc>
                <a:spcPct val="150000"/>
              </a:lnSpc>
              <a:spcBef>
                <a:spcPts val="0"/>
              </a:spcBef>
              <a:spcAft>
                <a:spcPts val="1600"/>
              </a:spcAft>
              <a:buNone/>
            </a:pPr>
            <a:endParaRPr sz="1200">
              <a:solidFill>
                <a:srgbClr val="000000"/>
              </a:solidFill>
              <a:latin typeface="Merriweather"/>
              <a:ea typeface="Merriweather"/>
              <a:cs typeface="Merriweather"/>
              <a:sym typeface="Merriweather"/>
            </a:endParaRPr>
          </a:p>
        </p:txBody>
      </p:sp>
      <p:pic>
        <p:nvPicPr>
          <p:cNvPr id="137" name="Google Shape;137;p14"/>
          <p:cNvPicPr preferRelativeResize="0"/>
          <p:nvPr/>
        </p:nvPicPr>
        <p:blipFill>
          <a:blip r:embed="rId3">
            <a:alphaModFix/>
          </a:blip>
          <a:stretch>
            <a:fillRect/>
          </a:stretch>
        </p:blipFill>
        <p:spPr>
          <a:xfrm>
            <a:off x="7075245" y="3171950"/>
            <a:ext cx="1846210" cy="1761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2"/>
          <p:cNvSpPr txBox="1">
            <a:spLocks noGrp="1"/>
          </p:cNvSpPr>
          <p:nvPr>
            <p:ph type="title"/>
          </p:nvPr>
        </p:nvSpPr>
        <p:spPr>
          <a:xfrm>
            <a:off x="910700" y="223450"/>
            <a:ext cx="7335600" cy="68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Analysis of the Novels (cont.)  </a:t>
            </a:r>
            <a:endParaRPr b="1">
              <a:latin typeface="Merriweather"/>
              <a:ea typeface="Merriweather"/>
              <a:cs typeface="Merriweather"/>
              <a:sym typeface="Merriweather"/>
            </a:endParaRPr>
          </a:p>
        </p:txBody>
      </p:sp>
      <p:sp>
        <p:nvSpPr>
          <p:cNvPr id="272" name="Google Shape;272;p32"/>
          <p:cNvSpPr txBox="1">
            <a:spLocks noGrp="1"/>
          </p:cNvSpPr>
          <p:nvPr>
            <p:ph type="body" idx="1"/>
          </p:nvPr>
        </p:nvSpPr>
        <p:spPr>
          <a:xfrm>
            <a:off x="315125" y="968313"/>
            <a:ext cx="5936400" cy="339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i="1">
                <a:latin typeface="Merriweather"/>
                <a:ea typeface="Merriweather"/>
                <a:cs typeface="Merriweather"/>
                <a:sym typeface="Merriweather"/>
              </a:rPr>
              <a:t>Death at Solstice</a:t>
            </a:r>
            <a:endParaRPr sz="1800" b="1" i="1">
              <a:latin typeface="Merriweather"/>
              <a:ea typeface="Merriweather"/>
              <a:cs typeface="Merriweather"/>
              <a:sym typeface="Merriweather"/>
            </a:endParaRPr>
          </a:p>
          <a:p>
            <a:pPr marL="457200" lvl="0" indent="-342900" algn="l" rtl="0">
              <a:lnSpc>
                <a:spcPct val="150000"/>
              </a:lnSpc>
              <a:spcBef>
                <a:spcPts val="1600"/>
              </a:spcBef>
              <a:spcAft>
                <a:spcPts val="0"/>
              </a:spcAft>
              <a:buSzPts val="1800"/>
              <a:buFont typeface="Merriweather"/>
              <a:buChar char="●"/>
            </a:pPr>
            <a:r>
              <a:rPr lang="en" sz="1800">
                <a:latin typeface="Merriweather"/>
                <a:ea typeface="Merriweather"/>
                <a:cs typeface="Merriweather"/>
                <a:sym typeface="Merriweather"/>
              </a:rPr>
              <a:t>The (re) writing of La Virgen de Guadalupe is integrated into this novel to demonstrate how she is admired and honored in Mexican culture</a:t>
            </a:r>
            <a:endParaRPr sz="1800">
              <a:latin typeface="Merriweather"/>
              <a:ea typeface="Merriweather"/>
              <a:cs typeface="Merriweather"/>
              <a:sym typeface="Merriweather"/>
            </a:endParaRPr>
          </a:p>
          <a:p>
            <a:pPr marL="457200" lvl="0" indent="-342900" algn="l" rtl="0">
              <a:lnSpc>
                <a:spcPct val="150000"/>
              </a:lnSpc>
              <a:spcBef>
                <a:spcPts val="0"/>
              </a:spcBef>
              <a:spcAft>
                <a:spcPts val="0"/>
              </a:spcAft>
              <a:buSzPts val="1800"/>
              <a:buFont typeface="Merriweather"/>
              <a:buChar char="●"/>
            </a:pPr>
            <a:r>
              <a:rPr lang="en" sz="1800">
                <a:latin typeface="Merriweather"/>
                <a:ea typeface="Merriweather"/>
                <a:cs typeface="Merriweather"/>
                <a:sym typeface="Merriweather"/>
              </a:rPr>
              <a:t>Virginia's character is considered a piece of the puzzle in order to find her nurse's killer</a:t>
            </a:r>
            <a:endParaRPr sz="1900">
              <a:latin typeface="Merriweather"/>
              <a:ea typeface="Merriweather"/>
              <a:cs typeface="Merriweather"/>
              <a:sym typeface="Merriweather"/>
            </a:endParaRPr>
          </a:p>
        </p:txBody>
      </p:sp>
      <p:pic>
        <p:nvPicPr>
          <p:cNvPr id="273" name="Google Shape;273;p32"/>
          <p:cNvPicPr preferRelativeResize="0"/>
          <p:nvPr/>
        </p:nvPicPr>
        <p:blipFill>
          <a:blip r:embed="rId3">
            <a:alphaModFix/>
          </a:blip>
          <a:stretch>
            <a:fillRect/>
          </a:stretch>
        </p:blipFill>
        <p:spPr>
          <a:xfrm>
            <a:off x="6554063" y="1592488"/>
            <a:ext cx="2143125" cy="2143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3"/>
          <p:cNvSpPr txBox="1">
            <a:spLocks noGrp="1"/>
          </p:cNvSpPr>
          <p:nvPr>
            <p:ph type="title"/>
          </p:nvPr>
        </p:nvSpPr>
        <p:spPr>
          <a:xfrm>
            <a:off x="290563" y="120900"/>
            <a:ext cx="8716200" cy="50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a:latin typeface="Merriweather"/>
                <a:ea typeface="Merriweather"/>
                <a:cs typeface="Merriweather"/>
                <a:sym typeface="Merriweather"/>
              </a:rPr>
              <a:t>Incorporation of Joaquin Murrieta </a:t>
            </a:r>
            <a:endParaRPr sz="2800" b="1" i="1">
              <a:latin typeface="Merriweather"/>
              <a:ea typeface="Merriweather"/>
              <a:cs typeface="Merriweather"/>
              <a:sym typeface="Merriweather"/>
            </a:endParaRPr>
          </a:p>
        </p:txBody>
      </p:sp>
      <p:sp>
        <p:nvSpPr>
          <p:cNvPr id="279" name="Google Shape;279;p33"/>
          <p:cNvSpPr txBox="1">
            <a:spLocks noGrp="1"/>
          </p:cNvSpPr>
          <p:nvPr>
            <p:ph type="body" idx="1"/>
          </p:nvPr>
        </p:nvSpPr>
        <p:spPr>
          <a:xfrm>
            <a:off x="206575" y="578375"/>
            <a:ext cx="4561200" cy="43380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rgbClr val="000000"/>
              </a:buClr>
              <a:buSzPts val="1700"/>
              <a:buFont typeface="Merriweather"/>
              <a:buChar char="●"/>
            </a:pPr>
            <a:r>
              <a:rPr lang="en" sz="1700">
                <a:solidFill>
                  <a:srgbClr val="000000"/>
                </a:solidFill>
                <a:highlight>
                  <a:schemeClr val="dk1"/>
                </a:highlight>
                <a:latin typeface="Merriweather"/>
                <a:ea typeface="Merriweather"/>
                <a:cs typeface="Merriweather"/>
                <a:sym typeface="Merriweather"/>
              </a:rPr>
              <a:t>According to one version of the legend of El Zorro, he is the protector of those who can’t or don’t know how to defend themselves</a:t>
            </a:r>
            <a:endParaRPr sz="1700">
              <a:solidFill>
                <a:srgbClr val="000000"/>
              </a:solidFill>
              <a:highlight>
                <a:schemeClr val="dk1"/>
              </a:highlight>
              <a:latin typeface="Merriweather"/>
              <a:ea typeface="Merriweather"/>
              <a:cs typeface="Merriweather"/>
              <a:sym typeface="Merriweather"/>
            </a:endParaRPr>
          </a:p>
          <a:p>
            <a:pPr marL="457200" lvl="0" indent="-336550" algn="l" rtl="0">
              <a:spcBef>
                <a:spcPts val="0"/>
              </a:spcBef>
              <a:spcAft>
                <a:spcPts val="0"/>
              </a:spcAft>
              <a:buClr>
                <a:srgbClr val="000000"/>
              </a:buClr>
              <a:buSzPts val="1700"/>
              <a:buFont typeface="Merriweather"/>
              <a:buChar char="●"/>
            </a:pPr>
            <a:r>
              <a:rPr lang="en" sz="1700">
                <a:solidFill>
                  <a:srgbClr val="000000"/>
                </a:solidFill>
                <a:highlight>
                  <a:schemeClr val="dk1"/>
                </a:highlight>
                <a:latin typeface="Merriweather"/>
                <a:ea typeface="Merriweather"/>
                <a:cs typeface="Merriweather"/>
                <a:sym typeface="Merriweather"/>
              </a:rPr>
              <a:t>Joaquin Murrieta is thought of as taking the identity of El Zorro, the man</a:t>
            </a:r>
            <a:endParaRPr sz="1700">
              <a:solidFill>
                <a:srgbClr val="000000"/>
              </a:solidFill>
              <a:highlight>
                <a:schemeClr val="dk1"/>
              </a:highlight>
              <a:latin typeface="Merriweather"/>
              <a:ea typeface="Merriweather"/>
              <a:cs typeface="Merriweather"/>
              <a:sym typeface="Merriweather"/>
            </a:endParaRPr>
          </a:p>
          <a:p>
            <a:pPr marL="457200" lvl="0" indent="-336550" algn="l" rtl="0">
              <a:spcBef>
                <a:spcPts val="0"/>
              </a:spcBef>
              <a:spcAft>
                <a:spcPts val="0"/>
              </a:spcAft>
              <a:buClr>
                <a:srgbClr val="000000"/>
              </a:buClr>
              <a:buSzPts val="1700"/>
              <a:buFont typeface="Merriweather"/>
              <a:buChar char="●"/>
            </a:pPr>
            <a:r>
              <a:rPr lang="en" sz="1700">
                <a:solidFill>
                  <a:srgbClr val="000000"/>
                </a:solidFill>
                <a:highlight>
                  <a:schemeClr val="dk1"/>
                </a:highlight>
                <a:latin typeface="Merriweather"/>
                <a:ea typeface="Merriweather"/>
                <a:cs typeface="Merriweather"/>
                <a:sym typeface="Merriweather"/>
              </a:rPr>
              <a:t>Joaquin was also part of the California Gold Rush, a historical event that helped California become a state</a:t>
            </a:r>
            <a:endParaRPr sz="1700">
              <a:solidFill>
                <a:srgbClr val="000000"/>
              </a:solidFill>
              <a:highlight>
                <a:schemeClr val="dk1"/>
              </a:highlight>
              <a:latin typeface="Merriweather"/>
              <a:ea typeface="Merriweather"/>
              <a:cs typeface="Merriweather"/>
              <a:sym typeface="Merriweather"/>
            </a:endParaRPr>
          </a:p>
        </p:txBody>
      </p:sp>
      <p:sp>
        <p:nvSpPr>
          <p:cNvPr id="280" name="Google Shape;280;p33"/>
          <p:cNvSpPr txBox="1">
            <a:spLocks noGrp="1"/>
          </p:cNvSpPr>
          <p:nvPr>
            <p:ph type="body" idx="2"/>
          </p:nvPr>
        </p:nvSpPr>
        <p:spPr>
          <a:xfrm>
            <a:off x="4874250" y="578375"/>
            <a:ext cx="4039200" cy="42702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rgbClr val="000000"/>
              </a:buClr>
              <a:buSzPts val="1700"/>
              <a:buFont typeface="Merriweather"/>
              <a:buChar char="●"/>
            </a:pPr>
            <a:r>
              <a:rPr lang="en" sz="1700">
                <a:solidFill>
                  <a:srgbClr val="000000"/>
                </a:solidFill>
                <a:highlight>
                  <a:srgbClr val="FFFFFF"/>
                </a:highlight>
                <a:latin typeface="Merriweather"/>
                <a:ea typeface="Merriweather"/>
                <a:cs typeface="Merriweather"/>
                <a:sym typeface="Merriweather"/>
              </a:rPr>
              <a:t>He appears in Gloria Damasco’s dreams and is also represented by the ghost of a horse</a:t>
            </a:r>
            <a:endParaRPr sz="1700">
              <a:solidFill>
                <a:srgbClr val="000000"/>
              </a:solidFill>
              <a:highlight>
                <a:srgbClr val="FFFFFF"/>
              </a:highlight>
              <a:latin typeface="Merriweather"/>
              <a:ea typeface="Merriweather"/>
              <a:cs typeface="Merriweather"/>
              <a:sym typeface="Merriweather"/>
            </a:endParaRPr>
          </a:p>
          <a:p>
            <a:pPr marL="0" lvl="0" indent="0" algn="l" rtl="0">
              <a:spcBef>
                <a:spcPts val="1600"/>
              </a:spcBef>
              <a:spcAft>
                <a:spcPts val="1600"/>
              </a:spcAft>
              <a:buNone/>
            </a:pPr>
            <a:endParaRPr sz="1600">
              <a:solidFill>
                <a:srgbClr val="444444"/>
              </a:solidFill>
              <a:highlight>
                <a:srgbClr val="FFFFFF"/>
              </a:highlight>
              <a:latin typeface="Merriweather"/>
              <a:ea typeface="Merriweather"/>
              <a:cs typeface="Merriweather"/>
              <a:sym typeface="Merriweather"/>
            </a:endParaRPr>
          </a:p>
        </p:txBody>
      </p:sp>
      <p:pic>
        <p:nvPicPr>
          <p:cNvPr id="281" name="Google Shape;281;p33"/>
          <p:cNvPicPr preferRelativeResize="0"/>
          <p:nvPr/>
        </p:nvPicPr>
        <p:blipFill>
          <a:blip r:embed="rId3">
            <a:alphaModFix/>
          </a:blip>
          <a:stretch>
            <a:fillRect/>
          </a:stretch>
        </p:blipFill>
        <p:spPr>
          <a:xfrm>
            <a:off x="6209552" y="1743950"/>
            <a:ext cx="1991125" cy="29209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4"/>
          <p:cNvSpPr txBox="1">
            <a:spLocks noGrp="1"/>
          </p:cNvSpPr>
          <p:nvPr>
            <p:ph type="title"/>
          </p:nvPr>
        </p:nvSpPr>
        <p:spPr>
          <a:xfrm>
            <a:off x="920250" y="150250"/>
            <a:ext cx="7303500" cy="635400"/>
          </a:xfrm>
          <a:prstGeom prst="rect">
            <a:avLst/>
          </a:prstGeom>
        </p:spPr>
        <p:txBody>
          <a:bodyPr spcFirstLastPara="1" wrap="square" lIns="91425" tIns="91425" rIns="91425" bIns="91425" anchor="t" anchorCtr="0">
            <a:noAutofit/>
          </a:bodyPr>
          <a:lstStyle/>
          <a:p>
            <a:pPr marL="1828800" marR="0" lvl="0" indent="457200" algn="l" rtl="0">
              <a:spcBef>
                <a:spcPts val="0"/>
              </a:spcBef>
              <a:spcAft>
                <a:spcPts val="0"/>
              </a:spcAft>
              <a:buNone/>
            </a:pPr>
            <a:r>
              <a:rPr lang="en" b="1">
                <a:latin typeface="Merriweather"/>
                <a:ea typeface="Merriweather"/>
                <a:cs typeface="Merriweather"/>
                <a:sym typeface="Merriweather"/>
              </a:rPr>
              <a:t>Conclusion</a:t>
            </a:r>
            <a:endParaRPr b="1">
              <a:latin typeface="Merriweather"/>
              <a:ea typeface="Merriweather"/>
              <a:cs typeface="Merriweather"/>
              <a:sym typeface="Merriweather"/>
            </a:endParaRPr>
          </a:p>
        </p:txBody>
      </p:sp>
      <p:sp>
        <p:nvSpPr>
          <p:cNvPr id="287" name="Google Shape;287;p34"/>
          <p:cNvSpPr txBox="1">
            <a:spLocks noGrp="1"/>
          </p:cNvSpPr>
          <p:nvPr>
            <p:ph type="body" idx="1"/>
          </p:nvPr>
        </p:nvSpPr>
        <p:spPr>
          <a:xfrm>
            <a:off x="199600" y="569250"/>
            <a:ext cx="4372500" cy="2134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b="1" i="1">
                <a:solidFill>
                  <a:srgbClr val="000000"/>
                </a:solidFill>
                <a:latin typeface="Merriweather"/>
                <a:ea typeface="Merriweather"/>
                <a:cs typeface="Merriweather"/>
                <a:sym typeface="Merriweather"/>
              </a:rPr>
              <a:t>Black Widow’s Wardrobe</a:t>
            </a:r>
            <a:endParaRPr sz="1500" b="1" i="1">
              <a:solidFill>
                <a:srgbClr val="000000"/>
              </a:solidFill>
              <a:latin typeface="Merriweather"/>
              <a:ea typeface="Merriweather"/>
              <a:cs typeface="Merriweather"/>
              <a:sym typeface="Merriweather"/>
            </a:endParaRPr>
          </a:p>
          <a:p>
            <a:pPr marL="457200" lvl="0" indent="-317500" algn="l" rtl="0">
              <a:lnSpc>
                <a:spcPct val="150000"/>
              </a:lnSpc>
              <a:spcBef>
                <a:spcPts val="160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Licia's life is connected to La Malinche's life to discover the similarities between the two but also to show how different they are due to contemporary times </a:t>
            </a:r>
            <a:endParaRPr sz="1400">
              <a:solidFill>
                <a:srgbClr val="000000"/>
              </a:solidFill>
              <a:latin typeface="Merriweather"/>
              <a:ea typeface="Merriweather"/>
              <a:cs typeface="Merriweather"/>
              <a:sym typeface="Merriweather"/>
            </a:endParaRPr>
          </a:p>
        </p:txBody>
      </p:sp>
      <p:pic>
        <p:nvPicPr>
          <p:cNvPr id="288" name="Google Shape;288;p34"/>
          <p:cNvPicPr preferRelativeResize="0"/>
          <p:nvPr/>
        </p:nvPicPr>
        <p:blipFill rotWithShape="1">
          <a:blip r:embed="rId3">
            <a:alphaModFix/>
          </a:blip>
          <a:srcRect t="-137760" b="137760"/>
          <a:stretch/>
        </p:blipFill>
        <p:spPr>
          <a:xfrm>
            <a:off x="6676050" y="2320448"/>
            <a:ext cx="2248950" cy="1137675"/>
          </a:xfrm>
          <a:prstGeom prst="rect">
            <a:avLst/>
          </a:prstGeom>
          <a:noFill/>
          <a:ln>
            <a:noFill/>
          </a:ln>
        </p:spPr>
      </p:pic>
      <p:sp>
        <p:nvSpPr>
          <p:cNvPr id="289" name="Google Shape;289;p34"/>
          <p:cNvSpPr txBox="1"/>
          <p:nvPr/>
        </p:nvSpPr>
        <p:spPr>
          <a:xfrm>
            <a:off x="4572000" y="596875"/>
            <a:ext cx="4353000" cy="2230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500" b="1" i="1">
                <a:latin typeface="Merriweather"/>
                <a:ea typeface="Merriweather"/>
                <a:cs typeface="Merriweather"/>
                <a:sym typeface="Merriweather"/>
              </a:rPr>
              <a:t>Death at Solstice</a:t>
            </a:r>
            <a:endParaRPr sz="1800" b="1" i="1">
              <a:latin typeface="Merriweather"/>
              <a:ea typeface="Merriweather"/>
              <a:cs typeface="Merriweather"/>
              <a:sym typeface="Merriweather"/>
            </a:endParaRPr>
          </a:p>
          <a:p>
            <a:pPr marL="457200" lvl="0" indent="-317500" algn="l" rtl="0">
              <a:lnSpc>
                <a:spcPct val="150000"/>
              </a:lnSpc>
              <a:spcBef>
                <a:spcPts val="0"/>
              </a:spcBef>
              <a:spcAft>
                <a:spcPts val="0"/>
              </a:spcAft>
              <a:buSzPts val="1400"/>
              <a:buFont typeface="Merriweather"/>
              <a:buChar char="●"/>
            </a:pPr>
            <a:r>
              <a:rPr lang="en">
                <a:latin typeface="Merriweather"/>
                <a:ea typeface="Merriweather"/>
                <a:cs typeface="Merriweather"/>
                <a:sym typeface="Merriweather"/>
              </a:rPr>
              <a:t>The representation of the Virgin of Guadalupe and the character of Virginia Moreno "La Santa" prove the importance of religion within the Chicanx culture</a:t>
            </a:r>
            <a:endParaRPr>
              <a:latin typeface="Merriweather"/>
              <a:ea typeface="Merriweather"/>
              <a:cs typeface="Merriweather"/>
              <a:sym typeface="Merriweather"/>
            </a:endParaRPr>
          </a:p>
        </p:txBody>
      </p:sp>
      <p:sp>
        <p:nvSpPr>
          <p:cNvPr id="290" name="Google Shape;290;p34"/>
          <p:cNvSpPr txBox="1"/>
          <p:nvPr/>
        </p:nvSpPr>
        <p:spPr>
          <a:xfrm>
            <a:off x="628925" y="2747825"/>
            <a:ext cx="7989600" cy="1648800"/>
          </a:xfrm>
          <a:prstGeom prst="rect">
            <a:avLst/>
          </a:prstGeom>
          <a:noFill/>
          <a:ln>
            <a:noFill/>
          </a:ln>
        </p:spPr>
        <p:txBody>
          <a:bodyPr spcFirstLastPara="1" wrap="square" lIns="91425" tIns="91425" rIns="91425" bIns="91425" anchor="t" anchorCtr="0">
            <a:noAutofit/>
          </a:bodyPr>
          <a:lstStyle/>
          <a:p>
            <a:pPr marL="457200" lvl="0" indent="-323850" algn="l" rtl="0">
              <a:lnSpc>
                <a:spcPct val="150000"/>
              </a:lnSpc>
              <a:spcBef>
                <a:spcPts val="0"/>
              </a:spcBef>
              <a:spcAft>
                <a:spcPts val="0"/>
              </a:spcAft>
              <a:buSzPts val="1500"/>
              <a:buFont typeface="Merriweather"/>
              <a:buChar char="●"/>
            </a:pPr>
            <a:r>
              <a:rPr lang="en" sz="1500">
                <a:latin typeface="Merriweather"/>
                <a:ea typeface="Merriweather"/>
                <a:cs typeface="Merriweather"/>
                <a:sym typeface="Merriweather"/>
              </a:rPr>
              <a:t>The effect of  (re) writing is used to help integrate culture with detective fiction to raise the intensity and mystery of the cases in both stories, along with challenging the archetypes of women and the way they are seen </a:t>
            </a:r>
            <a:endParaRPr sz="1500">
              <a:latin typeface="Merriweather"/>
              <a:ea typeface="Merriweather"/>
              <a:cs typeface="Merriweather"/>
              <a:sym typeface="Merriweathe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5"/>
          <p:cNvSpPr txBox="1">
            <a:spLocks noGrp="1"/>
          </p:cNvSpPr>
          <p:nvPr>
            <p:ph type="title"/>
          </p:nvPr>
        </p:nvSpPr>
        <p:spPr>
          <a:xfrm>
            <a:off x="1837859" y="62795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Merriweather"/>
                <a:ea typeface="Merriweather"/>
                <a:cs typeface="Merriweather"/>
                <a:sym typeface="Merriweather"/>
              </a:rPr>
              <a:t>Thank you!</a:t>
            </a:r>
            <a:endParaRPr>
              <a:solidFill>
                <a:srgbClr val="FFFFFF"/>
              </a:solidFill>
              <a:latin typeface="Merriweather"/>
              <a:ea typeface="Merriweather"/>
              <a:cs typeface="Merriweather"/>
              <a:sym typeface="Merriweather"/>
            </a:endParaRPr>
          </a:p>
        </p:txBody>
      </p:sp>
      <p:sp>
        <p:nvSpPr>
          <p:cNvPr id="296" name="Google Shape;296;p35"/>
          <p:cNvSpPr txBox="1"/>
          <p:nvPr/>
        </p:nvSpPr>
        <p:spPr>
          <a:xfrm>
            <a:off x="1644450" y="2490425"/>
            <a:ext cx="5855100" cy="15573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2000">
                <a:solidFill>
                  <a:schemeClr val="dk1"/>
                </a:solidFill>
                <a:latin typeface="Merriweather"/>
                <a:ea typeface="Merriweather"/>
                <a:cs typeface="Merriweather"/>
                <a:sym typeface="Merriweather"/>
              </a:rPr>
              <a:t>Dr. Carolyn González, classmates of WLC Capstone, WLC faculty </a:t>
            </a:r>
            <a:endParaRPr>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6"/>
          <p:cNvSpPr txBox="1">
            <a:spLocks noGrp="1"/>
          </p:cNvSpPr>
          <p:nvPr>
            <p:ph type="title"/>
          </p:nvPr>
        </p:nvSpPr>
        <p:spPr>
          <a:xfrm>
            <a:off x="1848725" y="1224325"/>
            <a:ext cx="5377500" cy="121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900">
                <a:solidFill>
                  <a:srgbClr val="FFFFFF"/>
                </a:solidFill>
                <a:latin typeface="Merriweather"/>
                <a:ea typeface="Merriweather"/>
                <a:cs typeface="Merriweather"/>
                <a:sym typeface="Merriweather"/>
              </a:rPr>
              <a:t>Special thanks to</a:t>
            </a:r>
            <a:endParaRPr sz="2900">
              <a:solidFill>
                <a:srgbClr val="FFFFFF"/>
              </a:solidFill>
              <a:latin typeface="Merriweather"/>
              <a:ea typeface="Merriweather"/>
              <a:cs typeface="Merriweather"/>
              <a:sym typeface="Merriweather"/>
            </a:endParaRPr>
          </a:p>
          <a:p>
            <a:pPr marL="0" lvl="0" indent="0" algn="ctr" rtl="0">
              <a:spcBef>
                <a:spcPts val="0"/>
              </a:spcBef>
              <a:spcAft>
                <a:spcPts val="0"/>
              </a:spcAft>
              <a:buNone/>
            </a:pPr>
            <a:endParaRPr sz="2900">
              <a:solidFill>
                <a:srgbClr val="FFFFFF"/>
              </a:solidFill>
              <a:latin typeface="Merriweather"/>
              <a:ea typeface="Merriweather"/>
              <a:cs typeface="Merriweather"/>
              <a:sym typeface="Merriweather"/>
            </a:endParaRPr>
          </a:p>
          <a:p>
            <a:pPr marL="0" lvl="0" indent="0" algn="ctr" rtl="0">
              <a:spcBef>
                <a:spcPts val="0"/>
              </a:spcBef>
              <a:spcAft>
                <a:spcPts val="0"/>
              </a:spcAft>
              <a:buNone/>
            </a:pPr>
            <a:r>
              <a:rPr lang="en" sz="3100">
                <a:solidFill>
                  <a:schemeClr val="dk1"/>
                </a:solidFill>
                <a:latin typeface="Merriweather"/>
                <a:ea typeface="Merriweather"/>
                <a:cs typeface="Merriweather"/>
                <a:sym typeface="Merriweather"/>
              </a:rPr>
              <a:t>Lucha Corpi</a:t>
            </a:r>
            <a:endParaRPr sz="3100">
              <a:solidFill>
                <a:srgbClr val="FFFFFF"/>
              </a:solidFill>
              <a:latin typeface="Merriweather"/>
              <a:ea typeface="Merriweather"/>
              <a:cs typeface="Merriweather"/>
              <a:sym typeface="Merriweather"/>
            </a:endParaRPr>
          </a:p>
        </p:txBody>
      </p:sp>
      <p:sp>
        <p:nvSpPr>
          <p:cNvPr id="302" name="Google Shape;302;p36"/>
          <p:cNvSpPr txBox="1"/>
          <p:nvPr/>
        </p:nvSpPr>
        <p:spPr>
          <a:xfrm>
            <a:off x="935175" y="2439625"/>
            <a:ext cx="7400100" cy="97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000" b="1">
              <a:solidFill>
                <a:srgbClr val="FFFFFF"/>
              </a:solidFill>
              <a:latin typeface="Merriweather"/>
              <a:ea typeface="Merriweather"/>
              <a:cs typeface="Merriweather"/>
              <a:sym typeface="Merriweathe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7"/>
          <p:cNvSpPr txBox="1">
            <a:spLocks noGrp="1"/>
          </p:cNvSpPr>
          <p:nvPr>
            <p:ph type="title"/>
          </p:nvPr>
        </p:nvSpPr>
        <p:spPr>
          <a:xfrm>
            <a:off x="920200" y="258150"/>
            <a:ext cx="7311600" cy="55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Bibliography</a:t>
            </a:r>
            <a:endParaRPr b="1">
              <a:latin typeface="Merriweather"/>
              <a:ea typeface="Merriweather"/>
              <a:cs typeface="Merriweather"/>
              <a:sym typeface="Merriweather"/>
            </a:endParaRPr>
          </a:p>
        </p:txBody>
      </p:sp>
      <p:sp>
        <p:nvSpPr>
          <p:cNvPr id="308" name="Google Shape;308;p37"/>
          <p:cNvSpPr txBox="1">
            <a:spLocks noGrp="1"/>
          </p:cNvSpPr>
          <p:nvPr>
            <p:ph type="body" idx="1"/>
          </p:nvPr>
        </p:nvSpPr>
        <p:spPr>
          <a:xfrm>
            <a:off x="455550" y="909525"/>
            <a:ext cx="8232900" cy="3668100"/>
          </a:xfrm>
          <a:prstGeom prst="rect">
            <a:avLst/>
          </a:prstGeom>
        </p:spPr>
        <p:txBody>
          <a:bodyPr spcFirstLastPara="1" wrap="square" lIns="91425" tIns="91425" rIns="91425" bIns="91425" anchor="t" anchorCtr="0">
            <a:noAutofit/>
          </a:bodyPr>
          <a:lstStyle/>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Alarcon, Norma. “Traddutora, Traditora: A Paradigmatic Figure of Chicana Feminism.” </a:t>
            </a:r>
            <a:r>
              <a:rPr lang="en" sz="1000" i="1">
                <a:solidFill>
                  <a:srgbClr val="000000"/>
                </a:solidFill>
                <a:latin typeface="Merriweather"/>
                <a:ea typeface="Merriweather"/>
                <a:cs typeface="Merriweather"/>
                <a:sym typeface="Merriweather"/>
              </a:rPr>
              <a:t>Cultural Critique</a:t>
            </a:r>
            <a:r>
              <a:rPr lang="en" sz="1000">
                <a:solidFill>
                  <a:srgbClr val="000000"/>
                </a:solidFill>
                <a:latin typeface="Merriweather"/>
                <a:ea typeface="Merriweather"/>
                <a:cs typeface="Merriweather"/>
                <a:sym typeface="Merriweather"/>
              </a:rPr>
              <a:t>, no. 13, 1989, pp. 57–87.</a:t>
            </a:r>
            <a:endParaRPr sz="1000">
              <a:solidFill>
                <a:srgbClr val="000000"/>
              </a:solidFill>
              <a:latin typeface="Merriweather"/>
              <a:ea typeface="Merriweather"/>
              <a:cs typeface="Merriweather"/>
              <a:sym typeface="Merriweather"/>
            </a:endParaRPr>
          </a:p>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Rebolledo, Tey Diana, and Eliana S. Rivero. </a:t>
            </a:r>
            <a:r>
              <a:rPr lang="en" sz="1000" i="1">
                <a:solidFill>
                  <a:srgbClr val="000000"/>
                </a:solidFill>
                <a:latin typeface="Merriweather"/>
                <a:ea typeface="Merriweather"/>
                <a:cs typeface="Merriweather"/>
                <a:sym typeface="Merriweather"/>
              </a:rPr>
              <a:t>Infinite Divisions: An Anthology of Chicana Literature</a:t>
            </a:r>
            <a:r>
              <a:rPr lang="en" sz="1000">
                <a:solidFill>
                  <a:srgbClr val="000000"/>
                </a:solidFill>
                <a:latin typeface="Merriweather"/>
                <a:ea typeface="Merriweather"/>
                <a:cs typeface="Merriweather"/>
                <a:sym typeface="Merriweather"/>
              </a:rPr>
              <a:t>. Tucson: U of Arizona, 1993. Print.</a:t>
            </a:r>
            <a:endParaRPr sz="1000">
              <a:solidFill>
                <a:srgbClr val="000000"/>
              </a:solidFill>
              <a:latin typeface="Merriweather"/>
              <a:ea typeface="Merriweather"/>
              <a:cs typeface="Merriweather"/>
              <a:sym typeface="Merriweather"/>
            </a:endParaRPr>
          </a:p>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Ruiz, Sandra, et al. </a:t>
            </a:r>
            <a:r>
              <a:rPr lang="en" sz="1000" i="1">
                <a:solidFill>
                  <a:srgbClr val="000000"/>
                </a:solidFill>
                <a:latin typeface="Merriweather"/>
                <a:ea typeface="Merriweather"/>
                <a:cs typeface="Merriweather"/>
                <a:sym typeface="Merriweather"/>
              </a:rPr>
              <a:t>Escrito Con Tinta Roja: The Mexicana Feminist Detective in the Fiction of María Elvira Bermúdez, Myriam Laurini and Patricia Valladares</a:t>
            </a:r>
            <a:r>
              <a:rPr lang="en" sz="1000">
                <a:solidFill>
                  <a:srgbClr val="000000"/>
                </a:solidFill>
                <a:latin typeface="Merriweather"/>
                <a:ea typeface="Merriweather"/>
                <a:cs typeface="Merriweather"/>
                <a:sym typeface="Merriweather"/>
              </a:rPr>
              <a:t>, 2014, pp. ProQuest Dissertations and Theses.</a:t>
            </a:r>
            <a:endParaRPr sz="1000">
              <a:solidFill>
                <a:srgbClr val="000000"/>
              </a:solidFill>
              <a:latin typeface="Merriweather"/>
              <a:ea typeface="Merriweather"/>
              <a:cs typeface="Merriweather"/>
              <a:sym typeface="Merriweather"/>
            </a:endParaRPr>
          </a:p>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Maloof, Judy. </a:t>
            </a:r>
            <a:r>
              <a:rPr lang="en" sz="1000" i="1">
                <a:solidFill>
                  <a:srgbClr val="000000"/>
                </a:solidFill>
                <a:latin typeface="Merriweather"/>
                <a:ea typeface="Merriweather"/>
                <a:cs typeface="Merriweather"/>
                <a:sym typeface="Merriweather"/>
              </a:rPr>
              <a:t>The Chicana Detective as Clairvoyant in Lucha Corpi’s Eulogy for a Brown Angel(1992), Cactus Blood(1996), and Black Widow’s Wardrobe(1999). </a:t>
            </a:r>
            <a:r>
              <a:rPr lang="en" sz="1000">
                <a:solidFill>
                  <a:srgbClr val="000000"/>
                </a:solidFill>
                <a:latin typeface="Merriweather"/>
                <a:ea typeface="Merriweather"/>
                <a:cs typeface="Merriweather"/>
                <a:sym typeface="Merriweather"/>
              </a:rPr>
              <a:t>The University of New Mexico, 2006. pp. 92-112.</a:t>
            </a:r>
            <a:endParaRPr sz="1000">
              <a:solidFill>
                <a:srgbClr val="000000"/>
              </a:solidFill>
              <a:latin typeface="Merriweather"/>
              <a:ea typeface="Merriweather"/>
              <a:cs typeface="Merriweather"/>
              <a:sym typeface="Merriweather"/>
            </a:endParaRPr>
          </a:p>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Rodriguez, Ralph E.. </a:t>
            </a:r>
            <a:r>
              <a:rPr lang="en" sz="1000" i="1">
                <a:solidFill>
                  <a:srgbClr val="000000"/>
                </a:solidFill>
                <a:latin typeface="Merriweather"/>
                <a:ea typeface="Merriweather"/>
                <a:cs typeface="Merriweather"/>
                <a:sym typeface="Merriweather"/>
              </a:rPr>
              <a:t>Brown Gumshoes : Detective Fiction and the Search for Chicana/o Identity</a:t>
            </a:r>
            <a:r>
              <a:rPr lang="en" sz="1000">
                <a:solidFill>
                  <a:srgbClr val="000000"/>
                </a:solidFill>
                <a:latin typeface="Merriweather"/>
                <a:ea typeface="Merriweather"/>
                <a:cs typeface="Merriweather"/>
                <a:sym typeface="Merriweather"/>
              </a:rPr>
              <a:t>, University of Texas Press, 2005. ProQuest Ebook Central</a:t>
            </a:r>
            <a:endParaRPr sz="1000">
              <a:solidFill>
                <a:srgbClr val="000000"/>
              </a:solidFill>
              <a:latin typeface="Merriweather"/>
              <a:ea typeface="Merriweather"/>
              <a:cs typeface="Merriweather"/>
              <a:sym typeface="Merriweather"/>
            </a:endParaRPr>
          </a:p>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Bost, Aparicio, Bost, Suzanne, and Aparicio, Frances R. </a:t>
            </a:r>
            <a:r>
              <a:rPr lang="en" sz="1000" i="1">
                <a:solidFill>
                  <a:srgbClr val="000000"/>
                </a:solidFill>
                <a:latin typeface="Merriweather"/>
                <a:ea typeface="Merriweather"/>
                <a:cs typeface="Merriweather"/>
                <a:sym typeface="Merriweather"/>
              </a:rPr>
              <a:t>The Routledge Companion to Latino/a Literature</a:t>
            </a:r>
            <a:r>
              <a:rPr lang="en" sz="1000">
                <a:solidFill>
                  <a:srgbClr val="000000"/>
                </a:solidFill>
                <a:latin typeface="Merriweather"/>
                <a:ea typeface="Merriweather"/>
                <a:cs typeface="Merriweather"/>
                <a:sym typeface="Merriweather"/>
              </a:rPr>
              <a:t>. New York: Routledge, 2012. Routledge Companions. Web.</a:t>
            </a:r>
            <a:endParaRPr sz="1000">
              <a:solidFill>
                <a:srgbClr val="000000"/>
              </a:solidFill>
              <a:latin typeface="Merriweather"/>
              <a:ea typeface="Merriweather"/>
              <a:cs typeface="Merriweather"/>
              <a:sym typeface="Merriweather"/>
            </a:endParaRPr>
          </a:p>
          <a:p>
            <a:pPr marL="0" lvl="0" indent="0" algn="l" rtl="0">
              <a:lnSpc>
                <a:spcPct val="200000"/>
              </a:lnSpc>
              <a:spcBef>
                <a:spcPts val="0"/>
              </a:spcBef>
              <a:spcAft>
                <a:spcPts val="0"/>
              </a:spcAft>
              <a:buNone/>
            </a:pPr>
            <a:endParaRPr sz="1000">
              <a:solidFill>
                <a:srgbClr val="000000"/>
              </a:solidFill>
              <a:latin typeface="Merriweather"/>
              <a:ea typeface="Merriweather"/>
              <a:cs typeface="Merriweather"/>
              <a:sym typeface="Merriweather"/>
            </a:endParaRPr>
          </a:p>
          <a:p>
            <a:pPr marL="0" lvl="0" indent="0" algn="l" rtl="0">
              <a:lnSpc>
                <a:spcPct val="200000"/>
              </a:lnSpc>
              <a:spcBef>
                <a:spcPts val="0"/>
              </a:spcBef>
              <a:spcAft>
                <a:spcPts val="0"/>
              </a:spcAft>
              <a:buNone/>
            </a:pPr>
            <a:endParaRPr sz="1000">
              <a:solidFill>
                <a:srgbClr val="000000"/>
              </a:solidFill>
              <a:latin typeface="Merriweather"/>
              <a:ea typeface="Merriweather"/>
              <a:cs typeface="Merriweather"/>
              <a:sym typeface="Merriweather"/>
            </a:endParaRPr>
          </a:p>
          <a:p>
            <a:pPr marL="0" lvl="0" indent="0" algn="l" rtl="0">
              <a:lnSpc>
                <a:spcPct val="200000"/>
              </a:lnSpc>
              <a:spcBef>
                <a:spcPts val="1600"/>
              </a:spcBef>
              <a:spcAft>
                <a:spcPts val="0"/>
              </a:spcAft>
              <a:buNone/>
            </a:pPr>
            <a:endParaRPr sz="1000">
              <a:solidFill>
                <a:srgbClr val="000000"/>
              </a:solidFill>
              <a:latin typeface="Merriweather"/>
              <a:ea typeface="Merriweather"/>
              <a:cs typeface="Merriweather"/>
              <a:sym typeface="Merriweather"/>
            </a:endParaRPr>
          </a:p>
          <a:p>
            <a:pPr marL="0" lvl="0" indent="0" algn="l" rtl="0">
              <a:spcBef>
                <a:spcPts val="1600"/>
              </a:spcBef>
              <a:spcAft>
                <a:spcPts val="16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8"/>
          <p:cNvSpPr txBox="1">
            <a:spLocks noGrp="1"/>
          </p:cNvSpPr>
          <p:nvPr>
            <p:ph type="title"/>
          </p:nvPr>
        </p:nvSpPr>
        <p:spPr>
          <a:xfrm>
            <a:off x="920200" y="258150"/>
            <a:ext cx="7311600" cy="55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Bibliography</a:t>
            </a:r>
            <a:endParaRPr b="1">
              <a:latin typeface="Merriweather"/>
              <a:ea typeface="Merriweather"/>
              <a:cs typeface="Merriweather"/>
              <a:sym typeface="Merriweather"/>
            </a:endParaRPr>
          </a:p>
        </p:txBody>
      </p:sp>
      <p:sp>
        <p:nvSpPr>
          <p:cNvPr id="314" name="Google Shape;314;p38"/>
          <p:cNvSpPr txBox="1">
            <a:spLocks noGrp="1"/>
          </p:cNvSpPr>
          <p:nvPr>
            <p:ph type="body" idx="1"/>
          </p:nvPr>
        </p:nvSpPr>
        <p:spPr>
          <a:xfrm>
            <a:off x="455550" y="909525"/>
            <a:ext cx="8232900" cy="3668100"/>
          </a:xfrm>
          <a:prstGeom prst="rect">
            <a:avLst/>
          </a:prstGeom>
        </p:spPr>
        <p:txBody>
          <a:bodyPr spcFirstLastPara="1" wrap="square" lIns="91425" tIns="91425" rIns="91425" bIns="91425" anchor="t" anchorCtr="0">
            <a:noAutofit/>
          </a:bodyPr>
          <a:lstStyle/>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Blackwell, Maylei. </a:t>
            </a:r>
            <a:r>
              <a:rPr lang="en" sz="1000" i="1">
                <a:solidFill>
                  <a:srgbClr val="000000"/>
                </a:solidFill>
                <a:latin typeface="Merriweather"/>
                <a:ea typeface="Merriweather"/>
                <a:cs typeface="Merriweather"/>
                <a:sym typeface="Merriweather"/>
              </a:rPr>
              <a:t>Chicana Power!: Contested Histories of Feminism in the Chicano Movement</a:t>
            </a:r>
            <a:r>
              <a:rPr lang="en" sz="1000">
                <a:solidFill>
                  <a:srgbClr val="000000"/>
                </a:solidFill>
                <a:latin typeface="Merriweather"/>
                <a:ea typeface="Merriweather"/>
                <a:cs typeface="Merriweather"/>
                <a:sym typeface="Merriweather"/>
              </a:rPr>
              <a:t>. 1st ed., University of Texas Press, 2011.</a:t>
            </a:r>
            <a:endParaRPr sz="1000">
              <a:solidFill>
                <a:srgbClr val="000000"/>
              </a:solidFill>
              <a:latin typeface="Merriweather"/>
              <a:ea typeface="Merriweather"/>
              <a:cs typeface="Merriweather"/>
              <a:sym typeface="Merriweather"/>
            </a:endParaRPr>
          </a:p>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Saldívar-Hull, Sonia. </a:t>
            </a:r>
            <a:r>
              <a:rPr lang="en" sz="1000" i="1">
                <a:solidFill>
                  <a:srgbClr val="000000"/>
                </a:solidFill>
                <a:latin typeface="Merriweather"/>
                <a:ea typeface="Merriweather"/>
                <a:cs typeface="Merriweather"/>
                <a:sym typeface="Merriweather"/>
              </a:rPr>
              <a:t>Feminism on the Border: Chicana Gender Politics and Literature</a:t>
            </a:r>
            <a:r>
              <a:rPr lang="en" sz="1000">
                <a:solidFill>
                  <a:srgbClr val="000000"/>
                </a:solidFill>
                <a:latin typeface="Merriweather"/>
                <a:ea typeface="Merriweather"/>
                <a:cs typeface="Merriweather"/>
                <a:sym typeface="Merriweather"/>
              </a:rPr>
              <a:t>. Berkeley: U of California, 2000. Print.</a:t>
            </a:r>
            <a:endParaRPr sz="1000">
              <a:solidFill>
                <a:srgbClr val="000000"/>
              </a:solidFill>
              <a:latin typeface="Merriweather"/>
              <a:ea typeface="Merriweather"/>
              <a:cs typeface="Merriweather"/>
              <a:sym typeface="Merriweather"/>
            </a:endParaRPr>
          </a:p>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Gomez, Susan, Rocco, Raymond, and Saldivar-Hull, Sonia. </a:t>
            </a:r>
            <a:r>
              <a:rPr lang="en" sz="1000" i="1">
                <a:solidFill>
                  <a:srgbClr val="000000"/>
                </a:solidFill>
                <a:latin typeface="Merriweather"/>
                <a:ea typeface="Merriweather"/>
                <a:cs typeface="Merriweather"/>
                <a:sym typeface="Merriweather"/>
              </a:rPr>
              <a:t>Contemporary Chicana Feminist Discourse: Negotiating the Boundaries, Borders and “Brujos” among and between Critical Counter Discourses</a:t>
            </a:r>
            <a:r>
              <a:rPr lang="en" sz="1000">
                <a:solidFill>
                  <a:srgbClr val="000000"/>
                </a:solidFill>
                <a:latin typeface="Merriweather"/>
                <a:ea typeface="Merriweather"/>
                <a:cs typeface="Merriweather"/>
                <a:sym typeface="Merriweather"/>
              </a:rPr>
              <a:t> (2003): ProQuest Dissertations and Theses. Web.</a:t>
            </a:r>
            <a:endParaRPr sz="1000">
              <a:solidFill>
                <a:srgbClr val="000000"/>
              </a:solidFill>
              <a:latin typeface="Merriweather"/>
              <a:ea typeface="Merriweather"/>
              <a:cs typeface="Merriweather"/>
              <a:sym typeface="Merriweather"/>
            </a:endParaRPr>
          </a:p>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Moraga Cherríe, Anzaldua Gloria, and Bambara Toni Cade . </a:t>
            </a:r>
            <a:r>
              <a:rPr lang="en" sz="1000" i="1">
                <a:solidFill>
                  <a:srgbClr val="000000"/>
                </a:solidFill>
                <a:latin typeface="Merriweather"/>
                <a:ea typeface="Merriweather"/>
                <a:cs typeface="Merriweather"/>
                <a:sym typeface="Merriweather"/>
              </a:rPr>
              <a:t>This Bridge Called My Back: Writings by Radical Women of Color</a:t>
            </a:r>
            <a:r>
              <a:rPr lang="en" sz="1000">
                <a:solidFill>
                  <a:srgbClr val="000000"/>
                </a:solidFill>
                <a:latin typeface="Merriweather"/>
                <a:ea typeface="Merriweather"/>
                <a:cs typeface="Merriweather"/>
                <a:sym typeface="Merriweather"/>
              </a:rPr>
              <a:t>. Second ed. New York: Kitchen Table, Women of Color, 1983. Print. </a:t>
            </a:r>
            <a:endParaRPr sz="1000">
              <a:solidFill>
                <a:srgbClr val="000000"/>
              </a:solidFill>
              <a:latin typeface="Merriweather"/>
              <a:ea typeface="Merriweather"/>
              <a:cs typeface="Merriweather"/>
              <a:sym typeface="Merriweather"/>
            </a:endParaRPr>
          </a:p>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Rodriguez, Ralph, and Limon, Jose. </a:t>
            </a:r>
            <a:r>
              <a:rPr lang="en" sz="1000" i="1">
                <a:solidFill>
                  <a:srgbClr val="000000"/>
                </a:solidFill>
                <a:latin typeface="Merriweather"/>
                <a:ea typeface="Merriweather"/>
                <a:cs typeface="Merriweather"/>
                <a:sym typeface="Merriweather"/>
              </a:rPr>
              <a:t>Chicana and Chicano Fiction into the Nineties: Genre and Contestation</a:t>
            </a:r>
            <a:r>
              <a:rPr lang="en" sz="1000">
                <a:solidFill>
                  <a:srgbClr val="000000"/>
                </a:solidFill>
                <a:latin typeface="Merriweather"/>
                <a:ea typeface="Merriweather"/>
                <a:cs typeface="Merriweather"/>
                <a:sym typeface="Merriweather"/>
              </a:rPr>
              <a:t>, 1997, pp. ProQuest Dissertations and Theses.</a:t>
            </a:r>
            <a:endParaRPr sz="1000">
              <a:solidFill>
                <a:srgbClr val="000000"/>
              </a:solidFill>
              <a:latin typeface="Merriweather"/>
              <a:ea typeface="Merriweather"/>
              <a:cs typeface="Merriweather"/>
              <a:sym typeface="Merriweather"/>
            </a:endParaRPr>
          </a:p>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Borges, Jorge Luis. </a:t>
            </a:r>
            <a:r>
              <a:rPr lang="en" sz="1000" i="1">
                <a:solidFill>
                  <a:srgbClr val="000000"/>
                </a:solidFill>
                <a:latin typeface="Merriweather"/>
                <a:ea typeface="Merriweather"/>
                <a:cs typeface="Merriweather"/>
                <a:sym typeface="Merriweather"/>
              </a:rPr>
              <a:t>La Muerte Y La Brújula: [cuentos]</a:t>
            </a:r>
            <a:r>
              <a:rPr lang="en" sz="1000">
                <a:solidFill>
                  <a:srgbClr val="000000"/>
                </a:solidFill>
                <a:latin typeface="Merriweather"/>
                <a:ea typeface="Merriweather"/>
                <a:cs typeface="Merriweather"/>
                <a:sym typeface="Merriweather"/>
              </a:rPr>
              <a:t>. Buenos Aires: Emecé Editores, 1951. Print. Novelistas Argentinos Contemporáneos</a:t>
            </a:r>
            <a:endParaRPr sz="1000">
              <a:solidFill>
                <a:srgbClr val="000000"/>
              </a:solidFill>
              <a:latin typeface="Merriweather"/>
              <a:ea typeface="Merriweather"/>
              <a:cs typeface="Merriweather"/>
              <a:sym typeface="Merriweather"/>
            </a:endParaRPr>
          </a:p>
          <a:p>
            <a:pPr marL="0" lvl="0" indent="0" algn="l" rtl="0">
              <a:spcBef>
                <a:spcPts val="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9"/>
          <p:cNvSpPr txBox="1">
            <a:spLocks noGrp="1"/>
          </p:cNvSpPr>
          <p:nvPr>
            <p:ph type="title"/>
          </p:nvPr>
        </p:nvSpPr>
        <p:spPr>
          <a:xfrm>
            <a:off x="920200" y="258150"/>
            <a:ext cx="7311600" cy="55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Bibliography</a:t>
            </a:r>
            <a:endParaRPr b="1">
              <a:latin typeface="Merriweather"/>
              <a:ea typeface="Merriweather"/>
              <a:cs typeface="Merriweather"/>
              <a:sym typeface="Merriweather"/>
            </a:endParaRPr>
          </a:p>
        </p:txBody>
      </p:sp>
      <p:sp>
        <p:nvSpPr>
          <p:cNvPr id="320" name="Google Shape;320;p39"/>
          <p:cNvSpPr txBox="1">
            <a:spLocks noGrp="1"/>
          </p:cNvSpPr>
          <p:nvPr>
            <p:ph type="body" idx="1"/>
          </p:nvPr>
        </p:nvSpPr>
        <p:spPr>
          <a:xfrm>
            <a:off x="455550" y="909525"/>
            <a:ext cx="8232900" cy="3668100"/>
          </a:xfrm>
          <a:prstGeom prst="rect">
            <a:avLst/>
          </a:prstGeom>
        </p:spPr>
        <p:txBody>
          <a:bodyPr spcFirstLastPara="1" wrap="square" lIns="91425" tIns="91425" rIns="91425" bIns="91425" anchor="t" anchorCtr="0">
            <a:noAutofit/>
          </a:bodyPr>
          <a:lstStyle/>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Malmgren, Carl D. “Anatomy of Murder: Mystery, Detective, and Crime Fiction.” </a:t>
            </a:r>
            <a:r>
              <a:rPr lang="en" sz="1000" i="1">
                <a:solidFill>
                  <a:srgbClr val="000000"/>
                </a:solidFill>
                <a:latin typeface="Merriweather"/>
                <a:ea typeface="Merriweather"/>
                <a:cs typeface="Merriweather"/>
                <a:sym typeface="Merriweather"/>
              </a:rPr>
              <a:t>Journal of Popular Culture</a:t>
            </a:r>
            <a:r>
              <a:rPr lang="en" sz="1000">
                <a:solidFill>
                  <a:srgbClr val="000000"/>
                </a:solidFill>
                <a:latin typeface="Merriweather"/>
                <a:ea typeface="Merriweather"/>
                <a:cs typeface="Merriweather"/>
                <a:sym typeface="Merriweather"/>
              </a:rPr>
              <a:t>, vol. 30, no. 4, 1997, pp. 115–135.</a:t>
            </a:r>
            <a:endParaRPr sz="1000">
              <a:solidFill>
                <a:srgbClr val="000000"/>
              </a:solidFill>
              <a:latin typeface="Merriweather"/>
              <a:ea typeface="Merriweather"/>
              <a:cs typeface="Merriweather"/>
              <a:sym typeface="Merriweather"/>
            </a:endParaRPr>
          </a:p>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Poe, Edgar Allan. </a:t>
            </a:r>
            <a:r>
              <a:rPr lang="en" sz="1000" i="1">
                <a:solidFill>
                  <a:srgbClr val="000000"/>
                </a:solidFill>
                <a:latin typeface="Merriweather"/>
                <a:ea typeface="Merriweather"/>
                <a:cs typeface="Merriweather"/>
                <a:sym typeface="Merriweather"/>
              </a:rPr>
              <a:t>The Tell-Tale Heart</a:t>
            </a:r>
            <a:r>
              <a:rPr lang="en" sz="1000">
                <a:solidFill>
                  <a:srgbClr val="000000"/>
                </a:solidFill>
                <a:latin typeface="Merriweather"/>
                <a:ea typeface="Merriweather"/>
                <a:cs typeface="Merriweather"/>
                <a:sym typeface="Merriweather"/>
              </a:rPr>
              <a:t>. Project Gutenberg ; NetLibrary, 2000</a:t>
            </a:r>
            <a:endParaRPr sz="1000">
              <a:solidFill>
                <a:srgbClr val="000000"/>
              </a:solidFill>
              <a:latin typeface="Merriweather"/>
              <a:ea typeface="Merriweather"/>
              <a:cs typeface="Merriweather"/>
              <a:sym typeface="Merriweather"/>
            </a:endParaRPr>
          </a:p>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Corpi, Lucha. </a:t>
            </a:r>
            <a:r>
              <a:rPr lang="en" sz="1000" i="1">
                <a:solidFill>
                  <a:srgbClr val="000000"/>
                </a:solidFill>
                <a:latin typeface="Merriweather"/>
                <a:ea typeface="Merriweather"/>
                <a:cs typeface="Merriweather"/>
                <a:sym typeface="Merriweather"/>
              </a:rPr>
              <a:t>Death at Solstice. </a:t>
            </a:r>
            <a:r>
              <a:rPr lang="en" sz="1000">
                <a:solidFill>
                  <a:srgbClr val="000000"/>
                </a:solidFill>
                <a:latin typeface="Merriweather"/>
                <a:ea typeface="Merriweather"/>
                <a:cs typeface="Merriweather"/>
                <a:sym typeface="Merriweather"/>
              </a:rPr>
              <a:t>Houston: Arte Publico Press, 2009. U.S.A	</a:t>
            </a:r>
            <a:endParaRPr sz="1000">
              <a:solidFill>
                <a:srgbClr val="000000"/>
              </a:solidFill>
              <a:latin typeface="Merriweather"/>
              <a:ea typeface="Merriweather"/>
              <a:cs typeface="Merriweather"/>
              <a:sym typeface="Merriweather"/>
            </a:endParaRPr>
          </a:p>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Corpi, Lucha. </a:t>
            </a:r>
            <a:r>
              <a:rPr lang="en" sz="1000" i="1">
                <a:solidFill>
                  <a:srgbClr val="000000"/>
                </a:solidFill>
                <a:latin typeface="Merriweather"/>
                <a:ea typeface="Merriweather"/>
                <a:cs typeface="Merriweather"/>
                <a:sym typeface="Merriweather"/>
              </a:rPr>
              <a:t>Black Widow's Wardrobe</a:t>
            </a:r>
            <a:r>
              <a:rPr lang="en" sz="1000">
                <a:solidFill>
                  <a:srgbClr val="000000"/>
                </a:solidFill>
                <a:latin typeface="Merriweather"/>
                <a:ea typeface="Merriweather"/>
                <a:cs typeface="Merriweather"/>
                <a:sym typeface="Merriweather"/>
              </a:rPr>
              <a:t>. Arte Público, 1999.</a:t>
            </a:r>
            <a:endParaRPr sz="1000">
              <a:solidFill>
                <a:srgbClr val="000000"/>
              </a:solidFill>
              <a:latin typeface="Merriweather"/>
              <a:ea typeface="Merriweather"/>
              <a:cs typeface="Merriweather"/>
              <a:sym typeface="Merriweather"/>
            </a:endParaRPr>
          </a:p>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Nelson, Patricia, "</a:t>
            </a:r>
            <a:r>
              <a:rPr lang="en" sz="1000" i="1">
                <a:solidFill>
                  <a:srgbClr val="000000"/>
                </a:solidFill>
                <a:latin typeface="Merriweather"/>
                <a:ea typeface="Merriweather"/>
                <a:cs typeface="Merriweather"/>
                <a:sym typeface="Merriweather"/>
              </a:rPr>
              <a:t>Rewriting Myth: New Interpretations of La Malinche, La Llorona, and La Virgen de Guadalupe in Chicana Feminist Literature"</a:t>
            </a:r>
            <a:r>
              <a:rPr lang="en" sz="1000">
                <a:solidFill>
                  <a:srgbClr val="000000"/>
                </a:solidFill>
                <a:latin typeface="Merriweather"/>
                <a:ea typeface="Merriweather"/>
                <a:cs typeface="Merriweather"/>
                <a:sym typeface="Merriweather"/>
              </a:rPr>
              <a:t> (2008). Undergraduate Honors Thesis. Paper 788. </a:t>
            </a:r>
            <a:endParaRPr sz="1000">
              <a:solidFill>
                <a:srgbClr val="000000"/>
              </a:solidFill>
              <a:latin typeface="Merriweather"/>
              <a:ea typeface="Merriweather"/>
              <a:cs typeface="Merriweather"/>
              <a:sym typeface="Merriweather"/>
            </a:endParaRPr>
          </a:p>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Cypess, Sandra Messinger. </a:t>
            </a:r>
            <a:r>
              <a:rPr lang="en" sz="1000" i="1">
                <a:solidFill>
                  <a:srgbClr val="000000"/>
                </a:solidFill>
                <a:latin typeface="Merriweather"/>
                <a:ea typeface="Merriweather"/>
                <a:cs typeface="Merriweather"/>
                <a:sym typeface="Merriweather"/>
              </a:rPr>
              <a:t>La Malinche in Mexican Literature: from History to Myth</a:t>
            </a:r>
            <a:r>
              <a:rPr lang="en" sz="1000">
                <a:solidFill>
                  <a:srgbClr val="000000"/>
                </a:solidFill>
                <a:latin typeface="Merriweather"/>
                <a:ea typeface="Merriweather"/>
                <a:cs typeface="Merriweather"/>
                <a:sym typeface="Merriweather"/>
              </a:rPr>
              <a:t>. University of Texas, 1991</a:t>
            </a:r>
            <a:endParaRPr sz="1000">
              <a:solidFill>
                <a:srgbClr val="000000"/>
              </a:solidFill>
              <a:latin typeface="Merriweather"/>
              <a:ea typeface="Merriweather"/>
              <a:cs typeface="Merriweather"/>
              <a:sym typeface="Merriweather"/>
            </a:endParaRPr>
          </a:p>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Paz, Ireneo. </a:t>
            </a:r>
            <a:r>
              <a:rPr lang="en" sz="1000" i="1">
                <a:solidFill>
                  <a:srgbClr val="000000"/>
                </a:solidFill>
                <a:latin typeface="Merriweather"/>
                <a:ea typeface="Merriweather"/>
                <a:cs typeface="Merriweather"/>
                <a:sym typeface="Merriweather"/>
              </a:rPr>
              <a:t>Life and Adventures of the Celebrated Bandit Joáquin Murrieta</a:t>
            </a:r>
            <a:r>
              <a:rPr lang="en" sz="1000">
                <a:solidFill>
                  <a:srgbClr val="000000"/>
                </a:solidFill>
                <a:latin typeface="Merriweather"/>
                <a:ea typeface="Merriweather"/>
                <a:cs typeface="Merriweather"/>
                <a:sym typeface="Merriweather"/>
              </a:rPr>
              <a:t>, Arte Público Press, 1999. ProQuest Ebook Central. </a:t>
            </a:r>
            <a:endParaRPr sz="1000">
              <a:solidFill>
                <a:srgbClr val="000000"/>
              </a:solidFill>
              <a:latin typeface="Merriweather"/>
              <a:ea typeface="Merriweather"/>
              <a:cs typeface="Merriweather"/>
              <a:sym typeface="Merriweather"/>
            </a:endParaRPr>
          </a:p>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Colby, Jennifer. "</a:t>
            </a:r>
            <a:r>
              <a:rPr lang="en" sz="1000" i="1">
                <a:solidFill>
                  <a:srgbClr val="000000"/>
                </a:solidFill>
                <a:latin typeface="Merriweather"/>
                <a:ea typeface="Merriweather"/>
                <a:cs typeface="Merriweather"/>
                <a:sym typeface="Merriweather"/>
              </a:rPr>
              <a:t>Transforming Tonantzin/Guadalupe: Women's Art and Dialogue in Central California." </a:t>
            </a:r>
            <a:r>
              <a:rPr lang="en" sz="1000">
                <a:solidFill>
                  <a:srgbClr val="000000"/>
                </a:solidFill>
                <a:latin typeface="Merriweather"/>
                <a:ea typeface="Merriweather"/>
                <a:cs typeface="Merriweather"/>
                <a:sym typeface="Merriweather"/>
              </a:rPr>
              <a:t>Femspec 19.1 (2019): 33-149. Web.</a:t>
            </a:r>
            <a:endParaRPr sz="1000">
              <a:solidFill>
                <a:srgbClr val="000000"/>
              </a:solidFill>
              <a:latin typeface="Merriweather"/>
              <a:ea typeface="Merriweather"/>
              <a:cs typeface="Merriweather"/>
              <a:sym typeface="Merriweather"/>
            </a:endParaRPr>
          </a:p>
          <a:p>
            <a:pPr marL="0" lvl="0" indent="0" algn="l" rtl="0">
              <a:lnSpc>
                <a:spcPct val="200000"/>
              </a:lnSpc>
              <a:spcBef>
                <a:spcPts val="0"/>
              </a:spcBef>
              <a:spcAft>
                <a:spcPts val="0"/>
              </a:spcAft>
              <a:buNone/>
            </a:pPr>
            <a:endParaRPr sz="1000">
              <a:solidFill>
                <a:srgbClr val="000000"/>
              </a:solidFill>
              <a:latin typeface="Merriweather"/>
              <a:ea typeface="Merriweather"/>
              <a:cs typeface="Merriweather"/>
              <a:sym typeface="Merriweather"/>
            </a:endParaRPr>
          </a:p>
          <a:p>
            <a:pPr marL="0" lvl="0" indent="0" algn="l" rtl="0">
              <a:lnSpc>
                <a:spcPct val="200000"/>
              </a:lnSpc>
              <a:spcBef>
                <a:spcPts val="0"/>
              </a:spcBef>
              <a:spcAft>
                <a:spcPts val="1600"/>
              </a:spcAft>
              <a:buNone/>
            </a:pPr>
            <a:endParaRPr sz="1000">
              <a:latin typeface="Merriweather"/>
              <a:ea typeface="Merriweather"/>
              <a:cs typeface="Merriweather"/>
              <a:sym typeface="Merriweathe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0"/>
          <p:cNvSpPr txBox="1">
            <a:spLocks noGrp="1"/>
          </p:cNvSpPr>
          <p:nvPr>
            <p:ph type="title"/>
          </p:nvPr>
        </p:nvSpPr>
        <p:spPr>
          <a:xfrm>
            <a:off x="920200" y="258150"/>
            <a:ext cx="7311600" cy="55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Bibliography</a:t>
            </a:r>
            <a:endParaRPr b="1">
              <a:latin typeface="Merriweather"/>
              <a:ea typeface="Merriweather"/>
              <a:cs typeface="Merriweather"/>
              <a:sym typeface="Merriweather"/>
            </a:endParaRPr>
          </a:p>
        </p:txBody>
      </p:sp>
      <p:sp>
        <p:nvSpPr>
          <p:cNvPr id="326" name="Google Shape;326;p40"/>
          <p:cNvSpPr txBox="1">
            <a:spLocks noGrp="1"/>
          </p:cNvSpPr>
          <p:nvPr>
            <p:ph type="body" idx="1"/>
          </p:nvPr>
        </p:nvSpPr>
        <p:spPr>
          <a:xfrm>
            <a:off x="455550" y="909525"/>
            <a:ext cx="8232900" cy="3668100"/>
          </a:xfrm>
          <a:prstGeom prst="rect">
            <a:avLst/>
          </a:prstGeom>
        </p:spPr>
        <p:txBody>
          <a:bodyPr spcFirstLastPara="1" wrap="square" lIns="91425" tIns="91425" rIns="91425" bIns="91425" anchor="t" anchorCtr="0">
            <a:noAutofit/>
          </a:bodyPr>
          <a:lstStyle/>
          <a:p>
            <a:pPr marL="457200" lvl="0" indent="-292100" algn="l" rtl="0">
              <a:lnSpc>
                <a:spcPct val="200000"/>
              </a:lnSpc>
              <a:spcBef>
                <a:spcPts val="0"/>
              </a:spcBef>
              <a:spcAft>
                <a:spcPts val="0"/>
              </a:spcAft>
              <a:buClr>
                <a:srgbClr val="233A44"/>
              </a:buClr>
              <a:buSzPts val="1000"/>
              <a:buFont typeface="Merriweather"/>
              <a:buChar char="●"/>
            </a:pPr>
            <a:r>
              <a:rPr lang="en" sz="1000">
                <a:solidFill>
                  <a:srgbClr val="262626"/>
                </a:solidFill>
                <a:latin typeface="Merriweather"/>
                <a:ea typeface="Merriweather"/>
                <a:cs typeface="Merriweather"/>
                <a:sym typeface="Merriweather"/>
              </a:rPr>
              <a:t>Chávez, Eduardo. </a:t>
            </a:r>
            <a:r>
              <a:rPr lang="en" sz="1000" i="1">
                <a:solidFill>
                  <a:srgbClr val="262626"/>
                </a:solidFill>
                <a:latin typeface="Merriweather"/>
                <a:ea typeface="Merriweather"/>
                <a:cs typeface="Merriweather"/>
                <a:sym typeface="Merriweather"/>
              </a:rPr>
              <a:t>Our Lady of Guadalupe and Saint Juan Diego : The Historical Evidence</a:t>
            </a:r>
            <a:r>
              <a:rPr lang="en" sz="1000">
                <a:solidFill>
                  <a:srgbClr val="262626"/>
                </a:solidFill>
                <a:latin typeface="Merriweather"/>
                <a:ea typeface="Merriweather"/>
                <a:cs typeface="Merriweather"/>
                <a:sym typeface="Merriweather"/>
              </a:rPr>
              <a:t>. Rowman &amp; Littlefield Publishers, 2006. </a:t>
            </a:r>
            <a:endParaRPr sz="1000">
              <a:solidFill>
                <a:srgbClr val="262626"/>
              </a:solidFill>
              <a:latin typeface="Merriweather"/>
              <a:ea typeface="Merriweather"/>
              <a:cs typeface="Merriweather"/>
              <a:sym typeface="Merriweather"/>
            </a:endParaRPr>
          </a:p>
          <a:p>
            <a:pPr marL="457200" lvl="0" indent="-292100" algn="l" rtl="0">
              <a:lnSpc>
                <a:spcPct val="200000"/>
              </a:lnSpc>
              <a:spcBef>
                <a:spcPts val="0"/>
              </a:spcBef>
              <a:spcAft>
                <a:spcPts val="0"/>
              </a:spcAft>
              <a:buClr>
                <a:srgbClr val="262626"/>
              </a:buClr>
              <a:buSzPts val="1000"/>
              <a:buFont typeface="Merriweather"/>
              <a:buChar char="●"/>
            </a:pPr>
            <a:r>
              <a:rPr lang="en" sz="1000">
                <a:solidFill>
                  <a:srgbClr val="3A3A3A"/>
                </a:solidFill>
                <a:highlight>
                  <a:srgbClr val="FFFFFF"/>
                </a:highlight>
                <a:latin typeface="Merriweather"/>
                <a:ea typeface="Merriweather"/>
                <a:cs typeface="Merriweather"/>
                <a:sym typeface="Merriweather"/>
              </a:rPr>
              <a:t>Valenzuela , Aida. “Lucha Corpi: Mystery, Evolution and the Nth Generation in Chicana/o Identity via the Gloria Damasco Detective Series .” Purdue University , 2011.</a:t>
            </a:r>
            <a:endParaRPr sz="1000">
              <a:solidFill>
                <a:srgbClr val="3A3A3A"/>
              </a:solidFill>
              <a:highlight>
                <a:srgbClr val="FFFFFF"/>
              </a:highlight>
              <a:latin typeface="Merriweather"/>
              <a:ea typeface="Merriweather"/>
              <a:cs typeface="Merriweather"/>
              <a:sym typeface="Merriweather"/>
            </a:endParaRPr>
          </a:p>
          <a:p>
            <a:pPr marL="457200" lvl="0" indent="-292100" algn="l" rtl="0">
              <a:lnSpc>
                <a:spcPct val="200000"/>
              </a:lnSpc>
              <a:spcBef>
                <a:spcPts val="0"/>
              </a:spcBef>
              <a:spcAft>
                <a:spcPts val="0"/>
              </a:spcAft>
              <a:buClr>
                <a:srgbClr val="3A3A3A"/>
              </a:buClr>
              <a:buSzPts val="1000"/>
              <a:buFont typeface="Merriweather"/>
              <a:buChar char="●"/>
            </a:pPr>
            <a:r>
              <a:rPr lang="en" sz="1000">
                <a:solidFill>
                  <a:srgbClr val="3A3A3A"/>
                </a:solidFill>
                <a:highlight>
                  <a:srgbClr val="FFFFFF"/>
                </a:highlight>
                <a:latin typeface="Merriweather"/>
                <a:ea typeface="Merriweather"/>
                <a:cs typeface="Merriweather"/>
                <a:sym typeface="Merriweather"/>
              </a:rPr>
              <a:t>Paz, Octavio. </a:t>
            </a:r>
            <a:r>
              <a:rPr lang="en" sz="1000" i="1">
                <a:solidFill>
                  <a:srgbClr val="3A3A3A"/>
                </a:solidFill>
                <a:latin typeface="Merriweather"/>
                <a:ea typeface="Merriweather"/>
                <a:cs typeface="Merriweather"/>
                <a:sym typeface="Merriweather"/>
              </a:rPr>
              <a:t>El Laberinto De La Soledad</a:t>
            </a:r>
            <a:r>
              <a:rPr lang="en" sz="1000">
                <a:solidFill>
                  <a:srgbClr val="3A3A3A"/>
                </a:solidFill>
                <a:highlight>
                  <a:srgbClr val="FFFFFF"/>
                </a:highlight>
                <a:latin typeface="Merriweather"/>
                <a:ea typeface="Merriweather"/>
                <a:cs typeface="Merriweather"/>
                <a:sym typeface="Merriweather"/>
              </a:rPr>
              <a:t>. New York, N.Y.: Penguin, 1997. Print. Penguin Ediciones.</a:t>
            </a:r>
            <a:endParaRPr sz="1000">
              <a:solidFill>
                <a:srgbClr val="3A3A3A"/>
              </a:solidFill>
              <a:highlight>
                <a:srgbClr val="FFFFFF"/>
              </a:highlight>
              <a:latin typeface="Merriweather"/>
              <a:ea typeface="Merriweather"/>
              <a:cs typeface="Merriweather"/>
              <a:sym typeface="Merriweather"/>
            </a:endParaRPr>
          </a:p>
          <a:p>
            <a:pPr marL="457200" lvl="0" indent="-292100" algn="l" rtl="0">
              <a:spcBef>
                <a:spcPts val="0"/>
              </a:spcBef>
              <a:spcAft>
                <a:spcPts val="0"/>
              </a:spcAft>
              <a:buClr>
                <a:srgbClr val="3A3A3A"/>
              </a:buClr>
              <a:buSzPts val="1000"/>
              <a:buFont typeface="Merriweather"/>
              <a:buChar char="●"/>
            </a:pPr>
            <a:r>
              <a:rPr lang="en" sz="1200">
                <a:solidFill>
                  <a:srgbClr val="444444"/>
                </a:solidFill>
                <a:highlight>
                  <a:srgbClr val="FFFFFF"/>
                </a:highlight>
                <a:latin typeface="Times New Roman"/>
                <a:ea typeface="Times New Roman"/>
                <a:cs typeface="Times New Roman"/>
                <a:sym typeface="Times New Roman"/>
              </a:rPr>
              <a:t>Corpi, Lucha. “Interview Questions:</a:t>
            </a:r>
            <a:r>
              <a:rPr lang="en" sz="1200" i="1">
                <a:solidFill>
                  <a:srgbClr val="444444"/>
                </a:solidFill>
                <a:highlight>
                  <a:srgbClr val="FFFFFF"/>
                </a:highlight>
                <a:latin typeface="Times New Roman"/>
                <a:ea typeface="Times New Roman"/>
                <a:cs typeface="Times New Roman"/>
                <a:sym typeface="Times New Roman"/>
              </a:rPr>
              <a:t>Black Widow’s Wardrobe &amp; Death at Solstice.”</a:t>
            </a:r>
            <a:r>
              <a:rPr lang="en" sz="1200">
                <a:solidFill>
                  <a:srgbClr val="444444"/>
                </a:solidFill>
                <a:highlight>
                  <a:srgbClr val="FFFFFF"/>
                </a:highlight>
                <a:latin typeface="Times New Roman"/>
                <a:ea typeface="Times New Roman"/>
                <a:cs typeface="Times New Roman"/>
                <a:sym typeface="Times New Roman"/>
              </a:rPr>
              <a:t> Interview by Guadalupe Garcia, Kasandra Moreno-Diaz, Carolyn Gonzalez. </a:t>
            </a:r>
            <a:r>
              <a:rPr lang="en" sz="1200" i="1">
                <a:solidFill>
                  <a:srgbClr val="444444"/>
                </a:solidFill>
                <a:highlight>
                  <a:srgbClr val="FFFFFF"/>
                </a:highlight>
                <a:latin typeface="Arial"/>
                <a:ea typeface="Arial"/>
                <a:cs typeface="Arial"/>
                <a:sym typeface="Arial"/>
              </a:rPr>
              <a:t>Capstone Project May 6 2020: Pages 1-5.</a:t>
            </a:r>
            <a:endParaRPr sz="1000">
              <a:solidFill>
                <a:srgbClr val="3A3A3A"/>
              </a:solidFill>
              <a:highlight>
                <a:srgbClr val="FFFFFF"/>
              </a:highlight>
              <a:latin typeface="Merriweather"/>
              <a:ea typeface="Merriweather"/>
              <a:cs typeface="Merriweather"/>
              <a:sym typeface="Merriweather"/>
            </a:endParaRPr>
          </a:p>
          <a:p>
            <a:pPr marL="0" lvl="0" indent="0" algn="l" rtl="0">
              <a:lnSpc>
                <a:spcPct val="200000"/>
              </a:lnSpc>
              <a:spcBef>
                <a:spcPts val="1600"/>
              </a:spcBef>
              <a:spcAft>
                <a:spcPts val="0"/>
              </a:spcAft>
              <a:buNone/>
            </a:pPr>
            <a:endParaRPr sz="1100">
              <a:solidFill>
                <a:srgbClr val="000000"/>
              </a:solidFill>
              <a:latin typeface="Arial"/>
              <a:ea typeface="Arial"/>
              <a:cs typeface="Arial"/>
              <a:sym typeface="Arial"/>
            </a:endParaRPr>
          </a:p>
          <a:p>
            <a:pPr marL="0" lvl="0" indent="0" algn="l" rtl="0">
              <a:lnSpc>
                <a:spcPct val="200000"/>
              </a:lnSpc>
              <a:spcBef>
                <a:spcPts val="0"/>
              </a:spcBef>
              <a:spcAft>
                <a:spcPts val="0"/>
              </a:spcAft>
              <a:buNone/>
            </a:pPr>
            <a:endParaRPr sz="1100">
              <a:solidFill>
                <a:srgbClr val="000000"/>
              </a:solidFill>
              <a:latin typeface="Arial"/>
              <a:ea typeface="Arial"/>
              <a:cs typeface="Arial"/>
              <a:sym typeface="Arial"/>
            </a:endParaRPr>
          </a:p>
          <a:p>
            <a:pPr marL="0" lvl="0" indent="0" algn="l" rtl="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5"/>
          <p:cNvSpPr txBox="1">
            <a:spLocks noGrp="1"/>
          </p:cNvSpPr>
          <p:nvPr>
            <p:ph type="title"/>
          </p:nvPr>
        </p:nvSpPr>
        <p:spPr>
          <a:xfrm>
            <a:off x="920250" y="172425"/>
            <a:ext cx="7303500" cy="59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Inspiration for the Project</a:t>
            </a:r>
            <a:endParaRPr/>
          </a:p>
        </p:txBody>
      </p:sp>
      <p:sp>
        <p:nvSpPr>
          <p:cNvPr id="143" name="Google Shape;143;p15"/>
          <p:cNvSpPr txBox="1">
            <a:spLocks noGrp="1"/>
          </p:cNvSpPr>
          <p:nvPr>
            <p:ph type="body" idx="1"/>
          </p:nvPr>
        </p:nvSpPr>
        <p:spPr>
          <a:xfrm>
            <a:off x="463725" y="711550"/>
            <a:ext cx="8216700" cy="38427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Clr>
                <a:srgbClr val="434343"/>
              </a:buClr>
              <a:buSzPts val="1600"/>
              <a:buFont typeface="Merriweather"/>
              <a:buChar char="●"/>
            </a:pPr>
            <a:r>
              <a:rPr lang="en" sz="1600">
                <a:solidFill>
                  <a:srgbClr val="000000"/>
                </a:solidFill>
                <a:latin typeface="Merriweather"/>
                <a:ea typeface="Merriweather"/>
                <a:cs typeface="Merriweather"/>
                <a:sym typeface="Merriweather"/>
              </a:rPr>
              <a:t>Wanted to further study a topic related to Chicana literature, specifically one focused on the (re)writing of Mexican historical and cultural figures</a:t>
            </a:r>
            <a:endParaRPr sz="1600">
              <a:solidFill>
                <a:srgbClr val="000000"/>
              </a:solidFill>
              <a:latin typeface="Merriweather"/>
              <a:ea typeface="Merriweather"/>
              <a:cs typeface="Merriweather"/>
              <a:sym typeface="Merriweather"/>
            </a:endParaRPr>
          </a:p>
          <a:p>
            <a:pPr marL="457200" lvl="0" indent="-330200" algn="l" rtl="0">
              <a:lnSpc>
                <a:spcPct val="150000"/>
              </a:lnSpc>
              <a:spcBef>
                <a:spcPts val="0"/>
              </a:spcBef>
              <a:spcAft>
                <a:spcPts val="0"/>
              </a:spcAft>
              <a:buClr>
                <a:srgbClr val="000000"/>
              </a:buClr>
              <a:buSzPts val="1600"/>
              <a:buFont typeface="Merriweather"/>
              <a:buChar char="●"/>
            </a:pPr>
            <a:r>
              <a:rPr lang="en" sz="1600">
                <a:solidFill>
                  <a:srgbClr val="000000"/>
                </a:solidFill>
                <a:latin typeface="Merriweather"/>
                <a:ea typeface="Merriweather"/>
                <a:cs typeface="Merriweather"/>
                <a:sym typeface="Merriweather"/>
              </a:rPr>
              <a:t>Wanted to know why Lucha Corpi decided to use (re)writing, specifically  in her works of fiction (mystery novels)</a:t>
            </a:r>
            <a:endParaRPr sz="1600">
              <a:solidFill>
                <a:srgbClr val="000000"/>
              </a:solidFill>
              <a:latin typeface="Merriweather"/>
              <a:ea typeface="Merriweather"/>
              <a:cs typeface="Merriweather"/>
              <a:sym typeface="Merriweather"/>
            </a:endParaRPr>
          </a:p>
        </p:txBody>
      </p:sp>
      <p:pic>
        <p:nvPicPr>
          <p:cNvPr id="144" name="Google Shape;144;p15"/>
          <p:cNvPicPr preferRelativeResize="0"/>
          <p:nvPr/>
        </p:nvPicPr>
        <p:blipFill>
          <a:blip r:embed="rId3">
            <a:alphaModFix/>
          </a:blip>
          <a:stretch>
            <a:fillRect/>
          </a:stretch>
        </p:blipFill>
        <p:spPr>
          <a:xfrm>
            <a:off x="3440863" y="2265867"/>
            <a:ext cx="2000501" cy="2533958"/>
          </a:xfrm>
          <a:prstGeom prst="rect">
            <a:avLst/>
          </a:prstGeom>
          <a:noFill/>
          <a:ln>
            <a:noFill/>
          </a:ln>
        </p:spPr>
      </p:pic>
      <p:pic>
        <p:nvPicPr>
          <p:cNvPr id="145" name="Google Shape;145;p15"/>
          <p:cNvPicPr preferRelativeResize="0"/>
          <p:nvPr/>
        </p:nvPicPr>
        <p:blipFill>
          <a:blip r:embed="rId4">
            <a:alphaModFix/>
          </a:blip>
          <a:stretch>
            <a:fillRect/>
          </a:stretch>
        </p:blipFill>
        <p:spPr>
          <a:xfrm>
            <a:off x="6203000" y="2132512"/>
            <a:ext cx="2000499" cy="2667324"/>
          </a:xfrm>
          <a:prstGeom prst="rect">
            <a:avLst/>
          </a:prstGeom>
          <a:noFill/>
          <a:ln>
            <a:noFill/>
          </a:ln>
        </p:spPr>
      </p:pic>
      <p:pic>
        <p:nvPicPr>
          <p:cNvPr id="146" name="Google Shape;146;p15"/>
          <p:cNvPicPr preferRelativeResize="0"/>
          <p:nvPr/>
        </p:nvPicPr>
        <p:blipFill>
          <a:blip r:embed="rId5">
            <a:alphaModFix/>
          </a:blip>
          <a:stretch>
            <a:fillRect/>
          </a:stretch>
        </p:blipFill>
        <p:spPr>
          <a:xfrm>
            <a:off x="463725" y="2265875"/>
            <a:ext cx="1898016" cy="2533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6"/>
          <p:cNvSpPr txBox="1">
            <a:spLocks noGrp="1"/>
          </p:cNvSpPr>
          <p:nvPr>
            <p:ph type="title"/>
          </p:nvPr>
        </p:nvSpPr>
        <p:spPr>
          <a:xfrm>
            <a:off x="910700" y="207500"/>
            <a:ext cx="7313700" cy="6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Purpose of the Investigation</a:t>
            </a:r>
            <a:endParaRPr b="1">
              <a:latin typeface="Merriweather"/>
              <a:ea typeface="Merriweather"/>
              <a:cs typeface="Merriweather"/>
              <a:sym typeface="Merriweather"/>
            </a:endParaRPr>
          </a:p>
        </p:txBody>
      </p:sp>
      <p:sp>
        <p:nvSpPr>
          <p:cNvPr id="152" name="Google Shape;152;p16"/>
          <p:cNvSpPr txBox="1">
            <a:spLocks noGrp="1"/>
          </p:cNvSpPr>
          <p:nvPr>
            <p:ph type="body" idx="1"/>
          </p:nvPr>
        </p:nvSpPr>
        <p:spPr>
          <a:xfrm>
            <a:off x="469425" y="901100"/>
            <a:ext cx="8210700" cy="4008600"/>
          </a:xfrm>
          <a:prstGeom prst="rect">
            <a:avLst/>
          </a:prstGeom>
        </p:spPr>
        <p:txBody>
          <a:bodyPr spcFirstLastPara="1" wrap="square" lIns="91425" tIns="91425" rIns="91425" bIns="91425" anchor="t" anchorCtr="0">
            <a:noAutofit/>
          </a:bodyPr>
          <a:lstStyle/>
          <a:p>
            <a:pPr marL="457200" lvl="0" indent="-342900" algn="just" rtl="0">
              <a:lnSpc>
                <a:spcPct val="150000"/>
              </a:lnSpc>
              <a:spcBef>
                <a:spcPts val="0"/>
              </a:spcBef>
              <a:spcAft>
                <a:spcPts val="0"/>
              </a:spcAft>
              <a:buClr>
                <a:srgbClr val="000000"/>
              </a:buClr>
              <a:buSzPts val="1800"/>
              <a:buFont typeface="Merriweather"/>
              <a:buChar char="●"/>
            </a:pPr>
            <a:r>
              <a:rPr lang="en" sz="1800">
                <a:solidFill>
                  <a:srgbClr val="000000"/>
                </a:solidFill>
                <a:latin typeface="Merriweather"/>
                <a:ea typeface="Merriweather"/>
                <a:cs typeface="Merriweather"/>
                <a:sym typeface="Merriweather"/>
              </a:rPr>
              <a:t>The purpose of our project is to investigate and identify the significance of (re)writing in the two novels (</a:t>
            </a:r>
            <a:r>
              <a:rPr lang="en" sz="1800" i="1">
                <a:solidFill>
                  <a:srgbClr val="000000"/>
                </a:solidFill>
                <a:latin typeface="Merriweather"/>
                <a:ea typeface="Merriweather"/>
                <a:cs typeface="Merriweather"/>
                <a:sym typeface="Merriweather"/>
              </a:rPr>
              <a:t>Death at Solstice </a:t>
            </a:r>
            <a:r>
              <a:rPr lang="en" sz="1800">
                <a:solidFill>
                  <a:srgbClr val="000000"/>
                </a:solidFill>
                <a:latin typeface="Merriweather"/>
                <a:ea typeface="Merriweather"/>
                <a:cs typeface="Merriweather"/>
                <a:sym typeface="Merriweather"/>
              </a:rPr>
              <a:t>and</a:t>
            </a:r>
            <a:r>
              <a:rPr lang="en" sz="1800" i="1">
                <a:solidFill>
                  <a:srgbClr val="000000"/>
                </a:solidFill>
                <a:latin typeface="Merriweather"/>
                <a:ea typeface="Merriweather"/>
                <a:cs typeface="Merriweather"/>
                <a:sym typeface="Merriweather"/>
              </a:rPr>
              <a:t> Black Widow’ Wardrobe</a:t>
            </a:r>
            <a:r>
              <a:rPr lang="en" sz="1800">
                <a:solidFill>
                  <a:srgbClr val="000000"/>
                </a:solidFill>
                <a:latin typeface="Merriweather"/>
                <a:ea typeface="Merriweather"/>
                <a:cs typeface="Merriweather"/>
                <a:sym typeface="Merriweather"/>
              </a:rPr>
              <a:t>) and why it was essential for Lucha Corpi to incorporate this technique and the historical figures of the Virgin Mary, “La Malinche”, and Joaquín Murrieta in her works of detective fiction</a:t>
            </a:r>
            <a:endParaRPr sz="1800">
              <a:solidFill>
                <a:srgbClr val="000000"/>
              </a:solidFill>
              <a:latin typeface="Merriweather"/>
              <a:ea typeface="Merriweather"/>
              <a:cs typeface="Merriweather"/>
              <a:sym typeface="Merriweather"/>
            </a:endParaRPr>
          </a:p>
        </p:txBody>
      </p:sp>
      <p:pic>
        <p:nvPicPr>
          <p:cNvPr id="153" name="Google Shape;153;p16"/>
          <p:cNvPicPr preferRelativeResize="0"/>
          <p:nvPr/>
        </p:nvPicPr>
        <p:blipFill>
          <a:blip r:embed="rId3">
            <a:alphaModFix/>
          </a:blip>
          <a:stretch>
            <a:fillRect/>
          </a:stretch>
        </p:blipFill>
        <p:spPr>
          <a:xfrm>
            <a:off x="242525" y="3328712"/>
            <a:ext cx="1711850" cy="1614187"/>
          </a:xfrm>
          <a:prstGeom prst="rect">
            <a:avLst/>
          </a:prstGeom>
          <a:noFill/>
          <a:ln>
            <a:noFill/>
          </a:ln>
        </p:spPr>
      </p:pic>
      <p:pic>
        <p:nvPicPr>
          <p:cNvPr id="154" name="Google Shape;154;p16"/>
          <p:cNvPicPr preferRelativeResize="0"/>
          <p:nvPr/>
        </p:nvPicPr>
        <p:blipFill>
          <a:blip r:embed="rId4">
            <a:alphaModFix/>
          </a:blip>
          <a:stretch>
            <a:fillRect/>
          </a:stretch>
        </p:blipFill>
        <p:spPr>
          <a:xfrm>
            <a:off x="3665688" y="3097549"/>
            <a:ext cx="1427262" cy="1845350"/>
          </a:xfrm>
          <a:prstGeom prst="rect">
            <a:avLst/>
          </a:prstGeom>
          <a:noFill/>
          <a:ln>
            <a:noFill/>
          </a:ln>
        </p:spPr>
      </p:pic>
      <p:pic>
        <p:nvPicPr>
          <p:cNvPr id="155" name="Google Shape;155;p16"/>
          <p:cNvPicPr preferRelativeResize="0"/>
          <p:nvPr/>
        </p:nvPicPr>
        <p:blipFill>
          <a:blip r:embed="rId5">
            <a:alphaModFix/>
          </a:blip>
          <a:stretch>
            <a:fillRect/>
          </a:stretch>
        </p:blipFill>
        <p:spPr>
          <a:xfrm>
            <a:off x="6790225" y="3161700"/>
            <a:ext cx="2112400" cy="1729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718050" y="222750"/>
            <a:ext cx="7505700" cy="69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Research Questions </a:t>
            </a:r>
            <a:endParaRPr b="1">
              <a:latin typeface="Merriweather"/>
              <a:ea typeface="Merriweather"/>
              <a:cs typeface="Merriweather"/>
              <a:sym typeface="Merriweather"/>
            </a:endParaRPr>
          </a:p>
        </p:txBody>
      </p:sp>
      <p:sp>
        <p:nvSpPr>
          <p:cNvPr id="161" name="Google Shape;161;p17"/>
          <p:cNvSpPr txBox="1">
            <a:spLocks noGrp="1"/>
          </p:cNvSpPr>
          <p:nvPr>
            <p:ph type="body" idx="1"/>
          </p:nvPr>
        </p:nvSpPr>
        <p:spPr>
          <a:xfrm>
            <a:off x="254125" y="912950"/>
            <a:ext cx="8619900" cy="3966300"/>
          </a:xfrm>
          <a:prstGeom prst="rect">
            <a:avLst/>
          </a:prstGeom>
        </p:spPr>
        <p:txBody>
          <a:bodyPr spcFirstLastPara="1" wrap="square" lIns="91425" tIns="91425" rIns="91425" bIns="91425" anchor="t" anchorCtr="0">
            <a:noAutofit/>
          </a:bodyPr>
          <a:lstStyle/>
          <a:p>
            <a:pPr marL="457200" marR="38100" lvl="0" indent="-381000" algn="l" rtl="0">
              <a:lnSpc>
                <a:spcPct val="128571"/>
              </a:lnSpc>
              <a:spcBef>
                <a:spcPts val="0"/>
              </a:spcBef>
              <a:spcAft>
                <a:spcPts val="0"/>
              </a:spcAft>
              <a:buClr>
                <a:srgbClr val="000000"/>
              </a:buClr>
              <a:buSzPts val="2400"/>
              <a:buFont typeface="Merriweather"/>
              <a:buAutoNum type="arabicPeriod"/>
            </a:pPr>
            <a:r>
              <a:rPr lang="en" sz="2400">
                <a:solidFill>
                  <a:srgbClr val="222222"/>
                </a:solidFill>
                <a:latin typeface="Merriweather"/>
                <a:ea typeface="Merriweather"/>
                <a:cs typeface="Merriweather"/>
                <a:sym typeface="Merriweather"/>
              </a:rPr>
              <a:t>Why does Lucha Corpi use (re)writing in  her two works of detective fiction, </a:t>
            </a:r>
            <a:r>
              <a:rPr lang="en" sz="2400" i="1">
                <a:solidFill>
                  <a:srgbClr val="222222"/>
                </a:solidFill>
                <a:latin typeface="Merriweather"/>
                <a:ea typeface="Merriweather"/>
                <a:cs typeface="Merriweather"/>
                <a:sym typeface="Merriweather"/>
              </a:rPr>
              <a:t>Death at Solstice </a:t>
            </a:r>
            <a:r>
              <a:rPr lang="en" sz="2400">
                <a:solidFill>
                  <a:srgbClr val="222222"/>
                </a:solidFill>
                <a:latin typeface="Merriweather"/>
                <a:ea typeface="Merriweather"/>
                <a:cs typeface="Merriweather"/>
                <a:sym typeface="Merriweather"/>
              </a:rPr>
              <a:t>and </a:t>
            </a:r>
            <a:r>
              <a:rPr lang="en" sz="2400" i="1">
                <a:solidFill>
                  <a:srgbClr val="222222"/>
                </a:solidFill>
                <a:latin typeface="Merriweather"/>
                <a:ea typeface="Merriweather"/>
                <a:cs typeface="Merriweather"/>
                <a:sym typeface="Merriweather"/>
              </a:rPr>
              <a:t>Black Widow’s Wardrobe </a:t>
            </a:r>
            <a:r>
              <a:rPr lang="en" sz="2400">
                <a:solidFill>
                  <a:srgbClr val="222222"/>
                </a:solidFill>
                <a:latin typeface="Merriweather"/>
                <a:ea typeface="Merriweather"/>
                <a:cs typeface="Merriweather"/>
                <a:sym typeface="Merriweather"/>
              </a:rPr>
              <a:t>?</a:t>
            </a:r>
            <a:endParaRPr sz="2400">
              <a:solidFill>
                <a:srgbClr val="222222"/>
              </a:solidFill>
              <a:latin typeface="Merriweather"/>
              <a:ea typeface="Merriweather"/>
              <a:cs typeface="Merriweather"/>
              <a:sym typeface="Merriweather"/>
            </a:endParaRPr>
          </a:p>
          <a:p>
            <a:pPr marL="457200" marR="38100" lvl="0" indent="0" algn="l" rtl="0">
              <a:lnSpc>
                <a:spcPct val="128571"/>
              </a:lnSpc>
              <a:spcBef>
                <a:spcPts val="0"/>
              </a:spcBef>
              <a:spcAft>
                <a:spcPts val="0"/>
              </a:spcAft>
              <a:buNone/>
            </a:pPr>
            <a:endParaRPr sz="2400">
              <a:solidFill>
                <a:srgbClr val="222222"/>
              </a:solidFill>
              <a:latin typeface="Merriweather"/>
              <a:ea typeface="Merriweather"/>
              <a:cs typeface="Merriweather"/>
              <a:sym typeface="Merriweather"/>
            </a:endParaRPr>
          </a:p>
          <a:p>
            <a:pPr marL="457200" marR="38100" lvl="0" indent="-381000" algn="l" rtl="0">
              <a:lnSpc>
                <a:spcPct val="128571"/>
              </a:lnSpc>
              <a:spcBef>
                <a:spcPts val="0"/>
              </a:spcBef>
              <a:spcAft>
                <a:spcPts val="0"/>
              </a:spcAft>
              <a:buClr>
                <a:srgbClr val="000000"/>
              </a:buClr>
              <a:buSzPts val="2400"/>
              <a:buFont typeface="Merriweather"/>
              <a:buAutoNum type="arabicPeriod"/>
            </a:pPr>
            <a:r>
              <a:rPr lang="en" sz="2400">
                <a:solidFill>
                  <a:srgbClr val="222222"/>
                </a:solidFill>
                <a:latin typeface="Merriweather"/>
                <a:ea typeface="Merriweather"/>
                <a:cs typeface="Merriweather"/>
                <a:sym typeface="Merriweather"/>
              </a:rPr>
              <a:t>What effect does the use of (re)writing have on her work, as well as on Chicanx detective fiction in general? </a:t>
            </a:r>
            <a:endParaRPr sz="2400">
              <a:latin typeface="Merriweather"/>
              <a:ea typeface="Merriweather"/>
              <a:cs typeface="Merriweather"/>
              <a:sym typeface="Merriweather"/>
            </a:endParaRPr>
          </a:p>
        </p:txBody>
      </p:sp>
      <p:pic>
        <p:nvPicPr>
          <p:cNvPr id="162" name="Google Shape;162;p17"/>
          <p:cNvPicPr preferRelativeResize="0"/>
          <p:nvPr/>
        </p:nvPicPr>
        <p:blipFill>
          <a:blip r:embed="rId3">
            <a:alphaModFix/>
          </a:blip>
          <a:stretch>
            <a:fillRect/>
          </a:stretch>
        </p:blipFill>
        <p:spPr>
          <a:xfrm>
            <a:off x="7890650" y="3570500"/>
            <a:ext cx="922625" cy="1207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8"/>
          <p:cNvSpPr txBox="1">
            <a:spLocks noGrp="1"/>
          </p:cNvSpPr>
          <p:nvPr>
            <p:ph type="title"/>
          </p:nvPr>
        </p:nvSpPr>
        <p:spPr>
          <a:xfrm>
            <a:off x="819150" y="266175"/>
            <a:ext cx="7505700" cy="74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Biography-Lucha Corpi</a:t>
            </a:r>
            <a:endParaRPr b="1">
              <a:latin typeface="Merriweather"/>
              <a:ea typeface="Merriweather"/>
              <a:cs typeface="Merriweather"/>
              <a:sym typeface="Merriweather"/>
            </a:endParaRPr>
          </a:p>
        </p:txBody>
      </p:sp>
      <p:sp>
        <p:nvSpPr>
          <p:cNvPr id="168" name="Google Shape;168;p18"/>
          <p:cNvSpPr txBox="1">
            <a:spLocks noGrp="1"/>
          </p:cNvSpPr>
          <p:nvPr>
            <p:ph type="body" idx="1"/>
          </p:nvPr>
        </p:nvSpPr>
        <p:spPr>
          <a:xfrm>
            <a:off x="228600" y="909525"/>
            <a:ext cx="5118000" cy="39288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Font typeface="Merriweather"/>
              <a:buChar char="●"/>
            </a:pPr>
            <a:r>
              <a:rPr lang="en" sz="1800">
                <a:solidFill>
                  <a:srgbClr val="000000"/>
                </a:solidFill>
                <a:latin typeface="Merriweather"/>
                <a:ea typeface="Merriweather"/>
                <a:cs typeface="Merriweather"/>
                <a:sym typeface="Merriweather"/>
              </a:rPr>
              <a:t>April 13 1945</a:t>
            </a:r>
            <a:endParaRPr sz="1800">
              <a:solidFill>
                <a:srgbClr val="000000"/>
              </a:solidFill>
              <a:latin typeface="Merriweather"/>
              <a:ea typeface="Merriweather"/>
              <a:cs typeface="Merriweather"/>
              <a:sym typeface="Merriweather"/>
            </a:endParaRPr>
          </a:p>
          <a:p>
            <a:pPr marL="457200" lvl="0" indent="-342900" algn="l" rtl="0">
              <a:lnSpc>
                <a:spcPct val="150000"/>
              </a:lnSpc>
              <a:spcBef>
                <a:spcPts val="0"/>
              </a:spcBef>
              <a:spcAft>
                <a:spcPts val="0"/>
              </a:spcAft>
              <a:buClr>
                <a:srgbClr val="000000"/>
              </a:buClr>
              <a:buSzPts val="1800"/>
              <a:buFont typeface="Merriweather"/>
              <a:buChar char="●"/>
            </a:pPr>
            <a:r>
              <a:rPr lang="en" sz="1800">
                <a:solidFill>
                  <a:srgbClr val="000000"/>
                </a:solidFill>
                <a:latin typeface="Merriweather"/>
                <a:ea typeface="Merriweather"/>
                <a:cs typeface="Merriweather"/>
                <a:sym typeface="Merriweather"/>
              </a:rPr>
              <a:t>Jaltipan, Veracruz, Mexico</a:t>
            </a:r>
            <a:endParaRPr sz="1800">
              <a:solidFill>
                <a:srgbClr val="000000"/>
              </a:solidFill>
              <a:latin typeface="Merriweather"/>
              <a:ea typeface="Merriweather"/>
              <a:cs typeface="Merriweather"/>
              <a:sym typeface="Merriweather"/>
            </a:endParaRPr>
          </a:p>
          <a:p>
            <a:pPr marL="457200" lvl="0" indent="-342900" algn="l" rtl="0">
              <a:lnSpc>
                <a:spcPct val="150000"/>
              </a:lnSpc>
              <a:spcBef>
                <a:spcPts val="0"/>
              </a:spcBef>
              <a:spcAft>
                <a:spcPts val="0"/>
              </a:spcAft>
              <a:buClr>
                <a:srgbClr val="000000"/>
              </a:buClr>
              <a:buSzPts val="1800"/>
              <a:buFont typeface="Merriweather"/>
              <a:buChar char="●"/>
            </a:pPr>
            <a:r>
              <a:rPr lang="en" sz="1800">
                <a:solidFill>
                  <a:srgbClr val="000000"/>
                </a:solidFill>
                <a:latin typeface="Merriweather"/>
                <a:ea typeface="Merriweather"/>
                <a:cs typeface="Merriweather"/>
                <a:sym typeface="Merriweather"/>
              </a:rPr>
              <a:t>Migrated in 1964 </a:t>
            </a:r>
            <a:endParaRPr sz="1800">
              <a:solidFill>
                <a:srgbClr val="000000"/>
              </a:solidFill>
              <a:latin typeface="Merriweather"/>
              <a:ea typeface="Merriweather"/>
              <a:cs typeface="Merriweather"/>
              <a:sym typeface="Merriweather"/>
            </a:endParaRPr>
          </a:p>
          <a:p>
            <a:pPr marL="457200" lvl="0" indent="-342900" algn="l" rtl="0">
              <a:lnSpc>
                <a:spcPct val="150000"/>
              </a:lnSpc>
              <a:spcBef>
                <a:spcPts val="0"/>
              </a:spcBef>
              <a:spcAft>
                <a:spcPts val="0"/>
              </a:spcAft>
              <a:buClr>
                <a:srgbClr val="000000"/>
              </a:buClr>
              <a:buSzPts val="1800"/>
              <a:buFont typeface="Merriweather"/>
              <a:buChar char="●"/>
            </a:pPr>
            <a:r>
              <a:rPr lang="en" sz="1800">
                <a:solidFill>
                  <a:srgbClr val="000000"/>
                </a:solidFill>
                <a:latin typeface="Merriweather"/>
                <a:ea typeface="Merriweather"/>
                <a:cs typeface="Merriweather"/>
                <a:sym typeface="Merriweather"/>
              </a:rPr>
              <a:t>Known as a Chicana poet and writer of murder mysteries</a:t>
            </a:r>
            <a:endParaRPr sz="1800">
              <a:solidFill>
                <a:srgbClr val="000000"/>
              </a:solidFill>
              <a:latin typeface="Merriweather"/>
              <a:ea typeface="Merriweather"/>
              <a:cs typeface="Merriweather"/>
              <a:sym typeface="Merriweather"/>
            </a:endParaRPr>
          </a:p>
          <a:p>
            <a:pPr marL="457200" lvl="0" indent="-342900" algn="l" rtl="0">
              <a:lnSpc>
                <a:spcPct val="150000"/>
              </a:lnSpc>
              <a:spcBef>
                <a:spcPts val="0"/>
              </a:spcBef>
              <a:spcAft>
                <a:spcPts val="0"/>
              </a:spcAft>
              <a:buClr>
                <a:srgbClr val="000000"/>
              </a:buClr>
              <a:buSzPts val="1800"/>
              <a:buFont typeface="Merriweather"/>
              <a:buChar char="●"/>
            </a:pPr>
            <a:r>
              <a:rPr lang="en" sz="1800">
                <a:solidFill>
                  <a:srgbClr val="000000"/>
                </a:solidFill>
                <a:latin typeface="Merriweather"/>
                <a:ea typeface="Merriweather"/>
                <a:cs typeface="Merriweather"/>
                <a:sym typeface="Merriweather"/>
              </a:rPr>
              <a:t>Her works vary from children’s literature to poetry and mysteries</a:t>
            </a:r>
            <a:endParaRPr sz="1800">
              <a:solidFill>
                <a:srgbClr val="000000"/>
              </a:solidFill>
              <a:highlight>
                <a:srgbClr val="F9F9F9"/>
              </a:highlight>
              <a:latin typeface="Merriweather"/>
              <a:ea typeface="Merriweather"/>
              <a:cs typeface="Merriweather"/>
              <a:sym typeface="Merriweather"/>
            </a:endParaRPr>
          </a:p>
          <a:p>
            <a:pPr marL="457200" lvl="0" indent="-342900" algn="l" rtl="0">
              <a:lnSpc>
                <a:spcPct val="150000"/>
              </a:lnSpc>
              <a:spcBef>
                <a:spcPts val="0"/>
              </a:spcBef>
              <a:spcAft>
                <a:spcPts val="0"/>
              </a:spcAft>
              <a:buClr>
                <a:srgbClr val="000000"/>
              </a:buClr>
              <a:buSzPts val="1800"/>
              <a:buFont typeface="Merriweather"/>
              <a:buChar char="●"/>
            </a:pPr>
            <a:r>
              <a:rPr lang="en" sz="1800">
                <a:solidFill>
                  <a:srgbClr val="000000"/>
                </a:solidFill>
                <a:latin typeface="Merriweather"/>
                <a:ea typeface="Merriweather"/>
                <a:cs typeface="Merriweather"/>
                <a:sym typeface="Merriweather"/>
              </a:rPr>
              <a:t>B.A. from UC Berkeley </a:t>
            </a:r>
            <a:endParaRPr sz="1800">
              <a:solidFill>
                <a:srgbClr val="000000"/>
              </a:solidFill>
              <a:latin typeface="Merriweather"/>
              <a:ea typeface="Merriweather"/>
              <a:cs typeface="Merriweather"/>
              <a:sym typeface="Merriweather"/>
            </a:endParaRPr>
          </a:p>
          <a:p>
            <a:pPr marL="457200" lvl="0" indent="-342900" algn="l" rtl="0">
              <a:lnSpc>
                <a:spcPct val="150000"/>
              </a:lnSpc>
              <a:spcBef>
                <a:spcPts val="0"/>
              </a:spcBef>
              <a:spcAft>
                <a:spcPts val="0"/>
              </a:spcAft>
              <a:buClr>
                <a:srgbClr val="000000"/>
              </a:buClr>
              <a:buSzPts val="1800"/>
              <a:buFont typeface="Merriweather"/>
              <a:buChar char="●"/>
            </a:pPr>
            <a:r>
              <a:rPr lang="en" sz="1800">
                <a:solidFill>
                  <a:srgbClr val="000000"/>
                </a:solidFill>
                <a:latin typeface="Merriweather"/>
                <a:ea typeface="Merriweather"/>
                <a:cs typeface="Merriweather"/>
                <a:sym typeface="Merriweather"/>
              </a:rPr>
              <a:t>M.A. from SFSU</a:t>
            </a:r>
            <a:endParaRPr sz="1800">
              <a:latin typeface="Merriweather"/>
              <a:ea typeface="Merriweather"/>
              <a:cs typeface="Merriweather"/>
              <a:sym typeface="Merriweather"/>
            </a:endParaRPr>
          </a:p>
        </p:txBody>
      </p:sp>
      <p:pic>
        <p:nvPicPr>
          <p:cNvPr id="169" name="Google Shape;169;p18"/>
          <p:cNvPicPr preferRelativeResize="0"/>
          <p:nvPr/>
        </p:nvPicPr>
        <p:blipFill>
          <a:blip r:embed="rId3">
            <a:alphaModFix/>
          </a:blip>
          <a:stretch>
            <a:fillRect/>
          </a:stretch>
        </p:blipFill>
        <p:spPr>
          <a:xfrm>
            <a:off x="5695379" y="1006279"/>
            <a:ext cx="2365475" cy="3257200"/>
          </a:xfrm>
          <a:prstGeom prst="rect">
            <a:avLst/>
          </a:prstGeom>
          <a:noFill/>
          <a:ln w="9525" cap="flat" cmpd="sng">
            <a:solidFill>
              <a:srgbClr val="980000"/>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9"/>
          <p:cNvSpPr txBox="1">
            <a:spLocks noGrp="1"/>
          </p:cNvSpPr>
          <p:nvPr>
            <p:ph type="title"/>
          </p:nvPr>
        </p:nvSpPr>
        <p:spPr>
          <a:xfrm>
            <a:off x="907950" y="135225"/>
            <a:ext cx="7328100" cy="78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i="1">
                <a:latin typeface="Merriweather"/>
                <a:ea typeface="Merriweather"/>
                <a:cs typeface="Merriweather"/>
                <a:sym typeface="Merriweather"/>
              </a:rPr>
              <a:t>Black Widow’s Wardrobe(1999)</a:t>
            </a:r>
            <a:endParaRPr b="1" i="1">
              <a:latin typeface="Merriweather"/>
              <a:ea typeface="Merriweather"/>
              <a:cs typeface="Merriweather"/>
              <a:sym typeface="Merriweather"/>
            </a:endParaRPr>
          </a:p>
        </p:txBody>
      </p:sp>
      <p:sp>
        <p:nvSpPr>
          <p:cNvPr id="175" name="Google Shape;175;p19"/>
          <p:cNvSpPr txBox="1">
            <a:spLocks noGrp="1"/>
          </p:cNvSpPr>
          <p:nvPr>
            <p:ph type="body" idx="2"/>
          </p:nvPr>
        </p:nvSpPr>
        <p:spPr>
          <a:xfrm>
            <a:off x="3119125" y="573725"/>
            <a:ext cx="5825400" cy="4231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700" b="1" u="sng">
                <a:solidFill>
                  <a:srgbClr val="000000"/>
                </a:solidFill>
                <a:latin typeface="Merriweather"/>
                <a:ea typeface="Merriweather"/>
                <a:cs typeface="Merriweather"/>
                <a:sym typeface="Merriweather"/>
              </a:rPr>
              <a:t>Characters </a:t>
            </a:r>
            <a:endParaRPr sz="1700">
              <a:solidFill>
                <a:srgbClr val="000000"/>
              </a:solidFill>
              <a:latin typeface="Merriweather"/>
              <a:ea typeface="Merriweather"/>
              <a:cs typeface="Merriweather"/>
              <a:sym typeface="Merriweather"/>
            </a:endParaRPr>
          </a:p>
          <a:p>
            <a:pPr marL="457200" lvl="0" indent="-336550" algn="l" rtl="0">
              <a:lnSpc>
                <a:spcPct val="100000"/>
              </a:lnSpc>
              <a:spcBef>
                <a:spcPts val="0"/>
              </a:spcBef>
              <a:spcAft>
                <a:spcPts val="0"/>
              </a:spcAft>
              <a:buClr>
                <a:srgbClr val="000000"/>
              </a:buClr>
              <a:buSzPts val="1700"/>
              <a:buFont typeface="Merriweather"/>
              <a:buChar char="●"/>
            </a:pPr>
            <a:r>
              <a:rPr lang="en" sz="1700">
                <a:solidFill>
                  <a:srgbClr val="000000"/>
                </a:solidFill>
                <a:latin typeface="Merriweather"/>
                <a:ea typeface="Merriweather"/>
                <a:cs typeface="Merriweather"/>
                <a:sym typeface="Merriweather"/>
              </a:rPr>
              <a:t>Gloria Damasco- Detective</a:t>
            </a:r>
            <a:endParaRPr sz="1700">
              <a:solidFill>
                <a:srgbClr val="000000"/>
              </a:solidFill>
              <a:latin typeface="Merriweather"/>
              <a:ea typeface="Merriweather"/>
              <a:cs typeface="Merriweather"/>
              <a:sym typeface="Merriweather"/>
            </a:endParaRPr>
          </a:p>
          <a:p>
            <a:pPr marL="457200" lvl="0" indent="-336550" algn="l" rtl="0">
              <a:lnSpc>
                <a:spcPct val="100000"/>
              </a:lnSpc>
              <a:spcBef>
                <a:spcPts val="0"/>
              </a:spcBef>
              <a:spcAft>
                <a:spcPts val="0"/>
              </a:spcAft>
              <a:buClr>
                <a:srgbClr val="000000"/>
              </a:buClr>
              <a:buSzPts val="1700"/>
              <a:buFont typeface="Merriweather"/>
              <a:buChar char="●"/>
            </a:pPr>
            <a:r>
              <a:rPr lang="en" sz="1700">
                <a:solidFill>
                  <a:srgbClr val="000000"/>
                </a:solidFill>
                <a:latin typeface="Merriweather"/>
                <a:ea typeface="Merriweather"/>
                <a:cs typeface="Merriweather"/>
                <a:sym typeface="Merriweather"/>
              </a:rPr>
              <a:t>Licia - “La Malinche,” Black Widow </a:t>
            </a:r>
            <a:endParaRPr sz="1700">
              <a:solidFill>
                <a:srgbClr val="000000"/>
              </a:solidFill>
              <a:latin typeface="Merriweather"/>
              <a:ea typeface="Merriweather"/>
              <a:cs typeface="Merriweather"/>
              <a:sym typeface="Merriweather"/>
            </a:endParaRPr>
          </a:p>
          <a:p>
            <a:pPr marL="0" lvl="0" indent="0" algn="l" rtl="0">
              <a:lnSpc>
                <a:spcPct val="100000"/>
              </a:lnSpc>
              <a:spcBef>
                <a:spcPts val="0"/>
              </a:spcBef>
              <a:spcAft>
                <a:spcPts val="0"/>
              </a:spcAft>
              <a:buNone/>
            </a:pPr>
            <a:r>
              <a:rPr lang="en" sz="1700" b="1" u="sng">
                <a:solidFill>
                  <a:srgbClr val="000000"/>
                </a:solidFill>
                <a:latin typeface="Merriweather"/>
                <a:ea typeface="Merriweather"/>
                <a:cs typeface="Merriweather"/>
                <a:sym typeface="Merriweather"/>
              </a:rPr>
              <a:t>Location</a:t>
            </a:r>
            <a:endParaRPr sz="1700" b="1" u="sng">
              <a:solidFill>
                <a:srgbClr val="000000"/>
              </a:solidFill>
              <a:latin typeface="Merriweather"/>
              <a:ea typeface="Merriweather"/>
              <a:cs typeface="Merriweather"/>
              <a:sym typeface="Merriweather"/>
            </a:endParaRPr>
          </a:p>
          <a:p>
            <a:pPr marL="457200" lvl="0" indent="-336550" algn="l" rtl="0">
              <a:lnSpc>
                <a:spcPct val="100000"/>
              </a:lnSpc>
              <a:spcBef>
                <a:spcPts val="0"/>
              </a:spcBef>
              <a:spcAft>
                <a:spcPts val="0"/>
              </a:spcAft>
              <a:buClr>
                <a:srgbClr val="000000"/>
              </a:buClr>
              <a:buSzPts val="1700"/>
              <a:buFont typeface="Merriweather"/>
              <a:buChar char="●"/>
            </a:pPr>
            <a:r>
              <a:rPr lang="en" sz="1700">
                <a:solidFill>
                  <a:srgbClr val="000000"/>
                </a:solidFill>
                <a:latin typeface="Merriweather"/>
                <a:ea typeface="Merriweather"/>
                <a:cs typeface="Merriweather"/>
                <a:sym typeface="Merriweather"/>
              </a:rPr>
              <a:t>City of San Francisco </a:t>
            </a:r>
            <a:endParaRPr sz="1700">
              <a:solidFill>
                <a:srgbClr val="000000"/>
              </a:solidFill>
              <a:latin typeface="Merriweather"/>
              <a:ea typeface="Merriweather"/>
              <a:cs typeface="Merriweather"/>
              <a:sym typeface="Merriweather"/>
            </a:endParaRPr>
          </a:p>
          <a:p>
            <a:pPr marL="457200" lvl="0" indent="-336550" algn="l" rtl="0">
              <a:lnSpc>
                <a:spcPct val="100000"/>
              </a:lnSpc>
              <a:spcBef>
                <a:spcPts val="0"/>
              </a:spcBef>
              <a:spcAft>
                <a:spcPts val="0"/>
              </a:spcAft>
              <a:buClr>
                <a:srgbClr val="000000"/>
              </a:buClr>
              <a:buSzPts val="1700"/>
              <a:buFont typeface="Merriweather"/>
              <a:buChar char="●"/>
            </a:pPr>
            <a:r>
              <a:rPr lang="en" sz="1700">
                <a:solidFill>
                  <a:srgbClr val="000000"/>
                </a:solidFill>
                <a:latin typeface="Merriweather"/>
                <a:ea typeface="Merriweather"/>
                <a:cs typeface="Merriweather"/>
                <a:sym typeface="Merriweather"/>
              </a:rPr>
              <a:t>Sierra de Tepoztlan </a:t>
            </a:r>
            <a:endParaRPr sz="1700">
              <a:solidFill>
                <a:srgbClr val="000000"/>
              </a:solidFill>
              <a:latin typeface="Merriweather"/>
              <a:ea typeface="Merriweather"/>
              <a:cs typeface="Merriweather"/>
              <a:sym typeface="Merriweather"/>
            </a:endParaRPr>
          </a:p>
          <a:p>
            <a:pPr marL="0" lvl="0" indent="0" algn="l" rtl="0">
              <a:lnSpc>
                <a:spcPct val="100000"/>
              </a:lnSpc>
              <a:spcBef>
                <a:spcPts val="0"/>
              </a:spcBef>
              <a:spcAft>
                <a:spcPts val="0"/>
              </a:spcAft>
              <a:buNone/>
            </a:pPr>
            <a:r>
              <a:rPr lang="en" sz="1700" b="1" u="sng">
                <a:solidFill>
                  <a:srgbClr val="000000"/>
                </a:solidFill>
                <a:latin typeface="Merriweather"/>
                <a:ea typeface="Merriweather"/>
                <a:cs typeface="Merriweather"/>
                <a:sym typeface="Merriweather"/>
              </a:rPr>
              <a:t>Summary</a:t>
            </a:r>
            <a:endParaRPr sz="1700" b="1" u="sng">
              <a:solidFill>
                <a:srgbClr val="000000"/>
              </a:solidFill>
              <a:latin typeface="Merriweather"/>
              <a:ea typeface="Merriweather"/>
              <a:cs typeface="Merriweather"/>
              <a:sym typeface="Merriweather"/>
            </a:endParaRPr>
          </a:p>
          <a:p>
            <a:pPr marL="457200" lvl="0" indent="-336550" algn="l" rtl="0">
              <a:lnSpc>
                <a:spcPct val="100000"/>
              </a:lnSpc>
              <a:spcBef>
                <a:spcPts val="0"/>
              </a:spcBef>
              <a:spcAft>
                <a:spcPts val="0"/>
              </a:spcAft>
              <a:buClr>
                <a:srgbClr val="000000"/>
              </a:buClr>
              <a:buSzPts val="1700"/>
              <a:buFont typeface="Merriweather"/>
              <a:buChar char="●"/>
            </a:pPr>
            <a:r>
              <a:rPr lang="en" sz="1700">
                <a:solidFill>
                  <a:srgbClr val="000000"/>
                </a:solidFill>
                <a:latin typeface="Merriweather"/>
                <a:ea typeface="Merriweather"/>
                <a:cs typeface="Merriweather"/>
                <a:sym typeface="Merriweather"/>
              </a:rPr>
              <a:t>The Chicana detective Gloria Damasco decides to participate in the Day of the Dead celebration in  San Francisco, where she witnesses the attempted murder of a woman recently released from prison, known as the Black Widow. In the process of discovering the reason for her attack, Gloria has to immerse herself in the story of the Black Widow.</a:t>
            </a:r>
            <a:endParaRPr sz="1700">
              <a:solidFill>
                <a:srgbClr val="000000"/>
              </a:solidFill>
              <a:latin typeface="Merriweather"/>
              <a:ea typeface="Merriweather"/>
              <a:cs typeface="Merriweather"/>
              <a:sym typeface="Merriweather"/>
            </a:endParaRPr>
          </a:p>
          <a:p>
            <a:pPr marL="0" lvl="0" indent="0" algn="l" rtl="0">
              <a:lnSpc>
                <a:spcPct val="100000"/>
              </a:lnSpc>
              <a:spcBef>
                <a:spcPts val="0"/>
              </a:spcBef>
              <a:spcAft>
                <a:spcPts val="0"/>
              </a:spcAft>
              <a:buNone/>
            </a:pPr>
            <a:endParaRPr sz="1700">
              <a:solidFill>
                <a:srgbClr val="434343"/>
              </a:solidFill>
              <a:latin typeface="Merriweather"/>
              <a:ea typeface="Merriweather"/>
              <a:cs typeface="Merriweather"/>
              <a:sym typeface="Merriweather"/>
            </a:endParaRPr>
          </a:p>
          <a:p>
            <a:pPr marL="0" lvl="0" indent="0" algn="l" rtl="0">
              <a:spcBef>
                <a:spcPts val="0"/>
              </a:spcBef>
              <a:spcAft>
                <a:spcPts val="1600"/>
              </a:spcAft>
              <a:buNone/>
            </a:pPr>
            <a:endParaRPr sz="1700"/>
          </a:p>
        </p:txBody>
      </p:sp>
      <p:pic>
        <p:nvPicPr>
          <p:cNvPr id="176" name="Google Shape;176;p19"/>
          <p:cNvPicPr preferRelativeResize="0"/>
          <p:nvPr/>
        </p:nvPicPr>
        <p:blipFill rotWithShape="1">
          <a:blip r:embed="rId3">
            <a:alphaModFix/>
          </a:blip>
          <a:srcRect/>
          <a:stretch/>
        </p:blipFill>
        <p:spPr>
          <a:xfrm>
            <a:off x="261625" y="833225"/>
            <a:ext cx="2857500" cy="3810000"/>
          </a:xfrm>
          <a:prstGeom prst="rect">
            <a:avLst/>
          </a:prstGeom>
          <a:noFill/>
          <a:ln w="9525" cap="flat" cmpd="sng">
            <a:solidFill>
              <a:srgbClr val="980000"/>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0"/>
          <p:cNvSpPr txBox="1">
            <a:spLocks noGrp="1"/>
          </p:cNvSpPr>
          <p:nvPr>
            <p:ph type="title"/>
          </p:nvPr>
        </p:nvSpPr>
        <p:spPr>
          <a:xfrm>
            <a:off x="918450" y="124550"/>
            <a:ext cx="7307100" cy="71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i="1">
                <a:latin typeface="Merriweather"/>
                <a:ea typeface="Merriweather"/>
                <a:cs typeface="Merriweather"/>
                <a:sym typeface="Merriweather"/>
              </a:rPr>
              <a:t>Death at Solstice(2009)</a:t>
            </a:r>
            <a:endParaRPr b="1" i="1">
              <a:latin typeface="Merriweather"/>
              <a:ea typeface="Merriweather"/>
              <a:cs typeface="Merriweather"/>
              <a:sym typeface="Merriweather"/>
            </a:endParaRPr>
          </a:p>
        </p:txBody>
      </p:sp>
      <p:sp>
        <p:nvSpPr>
          <p:cNvPr id="182" name="Google Shape;182;p20"/>
          <p:cNvSpPr txBox="1">
            <a:spLocks noGrp="1"/>
          </p:cNvSpPr>
          <p:nvPr>
            <p:ph type="body" idx="2"/>
          </p:nvPr>
        </p:nvSpPr>
        <p:spPr>
          <a:xfrm>
            <a:off x="2607850" y="543750"/>
            <a:ext cx="6245100" cy="4302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u="sng">
                <a:solidFill>
                  <a:srgbClr val="000000"/>
                </a:solidFill>
                <a:latin typeface="Merriweather"/>
                <a:ea typeface="Merriweather"/>
                <a:cs typeface="Merriweather"/>
                <a:sym typeface="Merriweather"/>
              </a:rPr>
              <a:t>Characters</a:t>
            </a:r>
            <a:endParaRPr sz="1600" b="1" u="sng">
              <a:solidFill>
                <a:srgbClr val="000000"/>
              </a:solidFill>
              <a:latin typeface="Merriweather"/>
              <a:ea typeface="Merriweather"/>
              <a:cs typeface="Merriweather"/>
              <a:sym typeface="Merriweather"/>
            </a:endParaRPr>
          </a:p>
          <a:p>
            <a:pPr marL="457200" lvl="0" indent="-330200" algn="l" rtl="0">
              <a:lnSpc>
                <a:spcPct val="100000"/>
              </a:lnSpc>
              <a:spcBef>
                <a:spcPts val="0"/>
              </a:spcBef>
              <a:spcAft>
                <a:spcPts val="0"/>
              </a:spcAft>
              <a:buClr>
                <a:srgbClr val="000000"/>
              </a:buClr>
              <a:buSzPts val="1600"/>
              <a:buFont typeface="Merriweather"/>
              <a:buChar char="●"/>
            </a:pPr>
            <a:r>
              <a:rPr lang="en" sz="1600">
                <a:solidFill>
                  <a:srgbClr val="000000"/>
                </a:solidFill>
                <a:latin typeface="Merriweather"/>
                <a:ea typeface="Merriweather"/>
                <a:cs typeface="Merriweather"/>
                <a:sym typeface="Merriweather"/>
              </a:rPr>
              <a:t>Gloria Damasco-Detective</a:t>
            </a:r>
            <a:endParaRPr sz="1600">
              <a:solidFill>
                <a:srgbClr val="000000"/>
              </a:solidFill>
              <a:latin typeface="Merriweather"/>
              <a:ea typeface="Merriweather"/>
              <a:cs typeface="Merriweather"/>
              <a:sym typeface="Merriweather"/>
            </a:endParaRPr>
          </a:p>
          <a:p>
            <a:pPr marL="457200" lvl="0" indent="-330200" algn="l" rtl="0">
              <a:lnSpc>
                <a:spcPct val="100000"/>
              </a:lnSpc>
              <a:spcBef>
                <a:spcPts val="0"/>
              </a:spcBef>
              <a:spcAft>
                <a:spcPts val="0"/>
              </a:spcAft>
              <a:buClr>
                <a:srgbClr val="000000"/>
              </a:buClr>
              <a:buSzPts val="1600"/>
              <a:buFont typeface="Merriweather"/>
              <a:buChar char="●"/>
            </a:pPr>
            <a:r>
              <a:rPr lang="en" sz="1600">
                <a:solidFill>
                  <a:srgbClr val="000000"/>
                </a:solidFill>
                <a:latin typeface="Merriweather"/>
                <a:ea typeface="Merriweather"/>
                <a:cs typeface="Merriweather"/>
                <a:sym typeface="Merriweather"/>
              </a:rPr>
              <a:t>Virginia Moreno-“The Saint”</a:t>
            </a:r>
            <a:endParaRPr sz="1600">
              <a:solidFill>
                <a:srgbClr val="000000"/>
              </a:solidFill>
              <a:latin typeface="Merriweather"/>
              <a:ea typeface="Merriweather"/>
              <a:cs typeface="Merriweather"/>
              <a:sym typeface="Merriweather"/>
            </a:endParaRPr>
          </a:p>
          <a:p>
            <a:pPr marL="457200" lvl="0" indent="-330200" algn="l" rtl="0">
              <a:lnSpc>
                <a:spcPct val="100000"/>
              </a:lnSpc>
              <a:spcBef>
                <a:spcPts val="0"/>
              </a:spcBef>
              <a:spcAft>
                <a:spcPts val="0"/>
              </a:spcAft>
              <a:buClr>
                <a:srgbClr val="000000"/>
              </a:buClr>
              <a:buSzPts val="1600"/>
              <a:buFont typeface="Merriweather"/>
              <a:buChar char="●"/>
            </a:pPr>
            <a:r>
              <a:rPr lang="en" sz="1600">
                <a:solidFill>
                  <a:srgbClr val="000000"/>
                </a:solidFill>
                <a:latin typeface="Merriweather"/>
                <a:ea typeface="Merriweather"/>
                <a:cs typeface="Merriweather"/>
                <a:sym typeface="Merriweather"/>
              </a:rPr>
              <a:t>Joaquín Murieta-Bandit </a:t>
            </a:r>
            <a:endParaRPr sz="1600">
              <a:solidFill>
                <a:srgbClr val="000000"/>
              </a:solidFill>
              <a:latin typeface="Merriweather"/>
              <a:ea typeface="Merriweather"/>
              <a:cs typeface="Merriweather"/>
              <a:sym typeface="Merriweather"/>
            </a:endParaRPr>
          </a:p>
          <a:p>
            <a:pPr marL="0" lvl="0" indent="0" algn="l" rtl="0">
              <a:lnSpc>
                <a:spcPct val="100000"/>
              </a:lnSpc>
              <a:spcBef>
                <a:spcPts val="0"/>
              </a:spcBef>
              <a:spcAft>
                <a:spcPts val="0"/>
              </a:spcAft>
              <a:buNone/>
            </a:pPr>
            <a:r>
              <a:rPr lang="en" sz="1600" b="1" u="sng">
                <a:solidFill>
                  <a:srgbClr val="000000"/>
                </a:solidFill>
                <a:latin typeface="Merriweather"/>
                <a:ea typeface="Merriweather"/>
                <a:cs typeface="Merriweather"/>
                <a:sym typeface="Merriweather"/>
              </a:rPr>
              <a:t>Location</a:t>
            </a:r>
            <a:endParaRPr sz="1600" b="1" u="sng">
              <a:solidFill>
                <a:srgbClr val="000000"/>
              </a:solidFill>
              <a:latin typeface="Merriweather"/>
              <a:ea typeface="Merriweather"/>
              <a:cs typeface="Merriweather"/>
              <a:sym typeface="Merriweather"/>
            </a:endParaRPr>
          </a:p>
          <a:p>
            <a:pPr marL="457200" lvl="0" indent="-330200" algn="l" rtl="0">
              <a:lnSpc>
                <a:spcPct val="100000"/>
              </a:lnSpc>
              <a:spcBef>
                <a:spcPts val="0"/>
              </a:spcBef>
              <a:spcAft>
                <a:spcPts val="0"/>
              </a:spcAft>
              <a:buClr>
                <a:srgbClr val="000000"/>
              </a:buClr>
              <a:buSzPts val="1600"/>
              <a:buFont typeface="Merriweather"/>
              <a:buChar char="●"/>
            </a:pPr>
            <a:r>
              <a:rPr lang="en" sz="1600">
                <a:solidFill>
                  <a:srgbClr val="000000"/>
                </a:solidFill>
                <a:latin typeface="Merriweather"/>
                <a:ea typeface="Merriweather"/>
                <a:cs typeface="Merriweather"/>
                <a:sym typeface="Merriweather"/>
              </a:rPr>
              <a:t>Legendary Gold Country </a:t>
            </a:r>
            <a:endParaRPr sz="1600">
              <a:solidFill>
                <a:srgbClr val="000000"/>
              </a:solidFill>
              <a:latin typeface="Merriweather"/>
              <a:ea typeface="Merriweather"/>
              <a:cs typeface="Merriweather"/>
              <a:sym typeface="Merriweather"/>
            </a:endParaRPr>
          </a:p>
          <a:p>
            <a:pPr marL="0" lvl="0" indent="0" algn="l" rtl="0">
              <a:lnSpc>
                <a:spcPct val="100000"/>
              </a:lnSpc>
              <a:spcBef>
                <a:spcPts val="0"/>
              </a:spcBef>
              <a:spcAft>
                <a:spcPts val="0"/>
              </a:spcAft>
              <a:buNone/>
            </a:pPr>
            <a:r>
              <a:rPr lang="en" sz="1600" b="1" u="sng">
                <a:solidFill>
                  <a:srgbClr val="000000"/>
                </a:solidFill>
                <a:latin typeface="Merriweather"/>
                <a:ea typeface="Merriweather"/>
                <a:cs typeface="Merriweather"/>
                <a:sym typeface="Merriweather"/>
              </a:rPr>
              <a:t>Summary</a:t>
            </a:r>
            <a:endParaRPr sz="1600" b="1" u="sng">
              <a:solidFill>
                <a:srgbClr val="000000"/>
              </a:solidFill>
              <a:latin typeface="Merriweather"/>
              <a:ea typeface="Merriweather"/>
              <a:cs typeface="Merriweather"/>
              <a:sym typeface="Merriweather"/>
            </a:endParaRPr>
          </a:p>
          <a:p>
            <a:pPr marL="457200" lvl="0" indent="-336550" algn="l" rtl="0">
              <a:lnSpc>
                <a:spcPct val="115000"/>
              </a:lnSpc>
              <a:spcBef>
                <a:spcPts val="0"/>
              </a:spcBef>
              <a:spcAft>
                <a:spcPts val="0"/>
              </a:spcAft>
              <a:buClr>
                <a:srgbClr val="000000"/>
              </a:buClr>
              <a:buSzPts val="1700"/>
              <a:buFont typeface="Merriweather"/>
              <a:buChar char="●"/>
            </a:pPr>
            <a:r>
              <a:rPr lang="en" sz="1700">
                <a:solidFill>
                  <a:srgbClr val="000000"/>
                </a:solidFill>
                <a:latin typeface="Merriweather"/>
                <a:ea typeface="Merriweather"/>
                <a:cs typeface="Merriweather"/>
                <a:sym typeface="Merriweather"/>
              </a:rPr>
              <a:t>The Chicana detective, Gloria Damasco, is in charge of investigating the theft of very valuable jewelry. However, everything begins to get worse when mysterious accidents occur. These include the murder of a nurse, the kidnapping of a woman who is considered a “saint,” and the presence of the ghost of a horse that presumably belongs to Joaquin Murrieta.</a:t>
            </a:r>
            <a:endParaRPr sz="1700">
              <a:solidFill>
                <a:srgbClr val="000000"/>
              </a:solidFill>
              <a:latin typeface="Merriweather"/>
              <a:ea typeface="Merriweather"/>
              <a:cs typeface="Merriweather"/>
              <a:sym typeface="Merriweather"/>
            </a:endParaRPr>
          </a:p>
          <a:p>
            <a:pPr marL="0" lvl="0" indent="0" algn="l" rtl="0">
              <a:lnSpc>
                <a:spcPct val="100000"/>
              </a:lnSpc>
              <a:spcBef>
                <a:spcPts val="0"/>
              </a:spcBef>
              <a:spcAft>
                <a:spcPts val="0"/>
              </a:spcAft>
              <a:buNone/>
            </a:pPr>
            <a:endParaRPr sz="1400">
              <a:solidFill>
                <a:srgbClr val="434343"/>
              </a:solidFill>
              <a:latin typeface="Merriweather"/>
              <a:ea typeface="Merriweather"/>
              <a:cs typeface="Merriweather"/>
              <a:sym typeface="Merriweather"/>
            </a:endParaRPr>
          </a:p>
        </p:txBody>
      </p:sp>
      <p:pic>
        <p:nvPicPr>
          <p:cNvPr id="183" name="Google Shape;183;p20"/>
          <p:cNvPicPr preferRelativeResize="0"/>
          <p:nvPr/>
        </p:nvPicPr>
        <p:blipFill>
          <a:blip r:embed="rId3">
            <a:alphaModFix/>
          </a:blip>
          <a:stretch>
            <a:fillRect/>
          </a:stretch>
        </p:blipFill>
        <p:spPr>
          <a:xfrm>
            <a:off x="234000" y="762375"/>
            <a:ext cx="2328875" cy="3814250"/>
          </a:xfrm>
          <a:prstGeom prst="rect">
            <a:avLst/>
          </a:prstGeom>
          <a:noFill/>
          <a:ln w="9525" cap="flat" cmpd="sng">
            <a:solidFill>
              <a:srgbClr val="980000"/>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1"/>
          <p:cNvSpPr txBox="1">
            <a:spLocks noGrp="1"/>
          </p:cNvSpPr>
          <p:nvPr>
            <p:ph type="title"/>
          </p:nvPr>
        </p:nvSpPr>
        <p:spPr>
          <a:xfrm>
            <a:off x="910700" y="209000"/>
            <a:ext cx="7313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Literature Review </a:t>
            </a:r>
            <a:endParaRPr b="1">
              <a:latin typeface="Merriweather"/>
              <a:ea typeface="Merriweather"/>
              <a:cs typeface="Merriweather"/>
              <a:sym typeface="Merriweather"/>
            </a:endParaRPr>
          </a:p>
        </p:txBody>
      </p:sp>
      <p:sp>
        <p:nvSpPr>
          <p:cNvPr id="189" name="Google Shape;189;p21"/>
          <p:cNvSpPr txBox="1">
            <a:spLocks noGrp="1"/>
          </p:cNvSpPr>
          <p:nvPr>
            <p:ph type="body" idx="1"/>
          </p:nvPr>
        </p:nvSpPr>
        <p:spPr>
          <a:xfrm>
            <a:off x="469500" y="908475"/>
            <a:ext cx="4102500" cy="3660600"/>
          </a:xfrm>
          <a:prstGeom prst="rect">
            <a:avLst/>
          </a:prstGeom>
        </p:spPr>
        <p:txBody>
          <a:bodyPr spcFirstLastPara="1" wrap="square" lIns="91425" tIns="91425" rIns="91425" bIns="91425" anchor="t" anchorCtr="0">
            <a:noAutofit/>
          </a:bodyPr>
          <a:lstStyle/>
          <a:p>
            <a:pPr marL="457200" lvl="0" indent="-349250" algn="l" rtl="0">
              <a:lnSpc>
                <a:spcPct val="150000"/>
              </a:lnSpc>
              <a:spcBef>
                <a:spcPts val="0"/>
              </a:spcBef>
              <a:spcAft>
                <a:spcPts val="0"/>
              </a:spcAft>
              <a:buSzPts val="1900"/>
              <a:buFont typeface="Merriweather"/>
              <a:buChar char="●"/>
            </a:pPr>
            <a:r>
              <a:rPr lang="en" sz="1900">
                <a:latin typeface="Merriweather"/>
                <a:ea typeface="Merriweather"/>
                <a:cs typeface="Merriweather"/>
                <a:sym typeface="Merriweather"/>
              </a:rPr>
              <a:t>Chicana Feminist Literature</a:t>
            </a:r>
            <a:endParaRPr sz="1900">
              <a:latin typeface="Merriweather"/>
              <a:ea typeface="Merriweather"/>
              <a:cs typeface="Merriweather"/>
              <a:sym typeface="Merriweather"/>
            </a:endParaRPr>
          </a:p>
          <a:p>
            <a:pPr marL="457200" lvl="0" indent="-349250" algn="l" rtl="0">
              <a:lnSpc>
                <a:spcPct val="150000"/>
              </a:lnSpc>
              <a:spcBef>
                <a:spcPts val="0"/>
              </a:spcBef>
              <a:spcAft>
                <a:spcPts val="0"/>
              </a:spcAft>
              <a:buSzPts val="1900"/>
              <a:buFont typeface="Merriweather"/>
              <a:buChar char="●"/>
            </a:pPr>
            <a:r>
              <a:rPr lang="en" sz="1900">
                <a:latin typeface="Merriweather"/>
                <a:ea typeface="Merriweather"/>
                <a:cs typeface="Merriweather"/>
                <a:sym typeface="Merriweather"/>
              </a:rPr>
              <a:t>Writing and (Re)Writing</a:t>
            </a:r>
            <a:endParaRPr sz="1900">
              <a:latin typeface="Merriweather"/>
              <a:ea typeface="Merriweather"/>
              <a:cs typeface="Merriweather"/>
              <a:sym typeface="Merriweather"/>
            </a:endParaRPr>
          </a:p>
          <a:p>
            <a:pPr marL="457200" lvl="0" indent="-349250" algn="l" rtl="0">
              <a:lnSpc>
                <a:spcPct val="150000"/>
              </a:lnSpc>
              <a:spcBef>
                <a:spcPts val="0"/>
              </a:spcBef>
              <a:spcAft>
                <a:spcPts val="0"/>
              </a:spcAft>
              <a:buSzPts val="1900"/>
              <a:buFont typeface="Merriweather"/>
              <a:buChar char="●"/>
            </a:pPr>
            <a:r>
              <a:rPr lang="en" sz="1900">
                <a:latin typeface="Merriweather"/>
                <a:ea typeface="Merriweather"/>
                <a:cs typeface="Merriweather"/>
                <a:sym typeface="Merriweather"/>
              </a:rPr>
              <a:t>The Tradition of Murder Mystery Writing </a:t>
            </a:r>
            <a:endParaRPr sz="1900">
              <a:latin typeface="Merriweather"/>
              <a:ea typeface="Merriweather"/>
              <a:cs typeface="Merriweather"/>
              <a:sym typeface="Merriweather"/>
            </a:endParaRPr>
          </a:p>
          <a:p>
            <a:pPr marL="457200" lvl="0" indent="-355600" algn="l" rtl="0">
              <a:lnSpc>
                <a:spcPct val="150000"/>
              </a:lnSpc>
              <a:spcBef>
                <a:spcPts val="0"/>
              </a:spcBef>
              <a:spcAft>
                <a:spcPts val="0"/>
              </a:spcAft>
              <a:buSzPts val="2000"/>
              <a:buFont typeface="Merriweather"/>
              <a:buChar char="●"/>
            </a:pPr>
            <a:r>
              <a:rPr lang="en" sz="1900">
                <a:latin typeface="Merriweather"/>
                <a:ea typeface="Merriweather"/>
                <a:cs typeface="Merriweather"/>
                <a:sym typeface="Merriweather"/>
              </a:rPr>
              <a:t>Chicano Murder Mysteries</a:t>
            </a:r>
            <a:r>
              <a:rPr lang="en" sz="2000">
                <a:latin typeface="Merriweather"/>
                <a:ea typeface="Merriweather"/>
                <a:cs typeface="Merriweather"/>
                <a:sym typeface="Merriweather"/>
              </a:rPr>
              <a:t> </a:t>
            </a:r>
            <a:endParaRPr sz="2000">
              <a:latin typeface="Merriweather"/>
              <a:ea typeface="Merriweather"/>
              <a:cs typeface="Merriweather"/>
              <a:sym typeface="Merriweather"/>
            </a:endParaRPr>
          </a:p>
        </p:txBody>
      </p:sp>
      <p:sp>
        <p:nvSpPr>
          <p:cNvPr id="190" name="Google Shape;190;p21"/>
          <p:cNvSpPr txBox="1">
            <a:spLocks noGrp="1"/>
          </p:cNvSpPr>
          <p:nvPr>
            <p:ph type="body" idx="2"/>
          </p:nvPr>
        </p:nvSpPr>
        <p:spPr>
          <a:xfrm>
            <a:off x="4638675" y="908475"/>
            <a:ext cx="4048800" cy="36606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Font typeface="Merriweather"/>
              <a:buChar char="●"/>
            </a:pPr>
            <a:r>
              <a:rPr lang="en" sz="1800">
                <a:latin typeface="Merriweather"/>
                <a:ea typeface="Merriweather"/>
                <a:cs typeface="Merriweather"/>
                <a:sym typeface="Merriweather"/>
              </a:rPr>
              <a:t>Historical Context </a:t>
            </a:r>
            <a:endParaRPr sz="1800" i="1">
              <a:latin typeface="Merriweather"/>
              <a:ea typeface="Merriweather"/>
              <a:cs typeface="Merriweather"/>
              <a:sym typeface="Merriweather"/>
            </a:endParaRPr>
          </a:p>
          <a:p>
            <a:pPr marL="457200" lvl="0" indent="-342900" algn="l" rtl="0">
              <a:lnSpc>
                <a:spcPct val="150000"/>
              </a:lnSpc>
              <a:spcBef>
                <a:spcPts val="0"/>
              </a:spcBef>
              <a:spcAft>
                <a:spcPts val="0"/>
              </a:spcAft>
              <a:buSzPts val="1800"/>
              <a:buFont typeface="Merriweather"/>
              <a:buChar char="●"/>
            </a:pPr>
            <a:r>
              <a:rPr lang="en" sz="1800">
                <a:latin typeface="Merriweather"/>
                <a:ea typeface="Merriweather"/>
                <a:cs typeface="Merriweather"/>
                <a:sym typeface="Merriweather"/>
              </a:rPr>
              <a:t>Main Themes</a:t>
            </a:r>
            <a:endParaRPr sz="1800">
              <a:latin typeface="Merriweather"/>
              <a:ea typeface="Merriweather"/>
              <a:cs typeface="Merriweather"/>
              <a:sym typeface="Merriweather"/>
            </a:endParaRPr>
          </a:p>
          <a:p>
            <a:pPr marL="457200" lvl="0" indent="-355600" algn="l" rtl="0">
              <a:lnSpc>
                <a:spcPct val="150000"/>
              </a:lnSpc>
              <a:spcBef>
                <a:spcPts val="0"/>
              </a:spcBef>
              <a:spcAft>
                <a:spcPts val="0"/>
              </a:spcAft>
              <a:buSzPts val="2000"/>
              <a:buFont typeface="Merriweather"/>
              <a:buChar char="●"/>
            </a:pPr>
            <a:r>
              <a:rPr lang="en" sz="1800">
                <a:latin typeface="Merriweather"/>
                <a:ea typeface="Merriweather"/>
                <a:cs typeface="Merriweather"/>
                <a:sym typeface="Merriweather"/>
              </a:rPr>
              <a:t>Examples </a:t>
            </a:r>
            <a:r>
              <a:rPr lang="en" sz="2000" i="1">
                <a:latin typeface="Merriweather"/>
                <a:ea typeface="Merriweather"/>
                <a:cs typeface="Merriweather"/>
                <a:sym typeface="Merriweather"/>
              </a:rPr>
              <a:t> </a:t>
            </a:r>
            <a:endParaRPr sz="2000" i="1">
              <a:latin typeface="Merriweather"/>
              <a:ea typeface="Merriweather"/>
              <a:cs typeface="Merriweather"/>
              <a:sym typeface="Merriweather"/>
            </a:endParaRPr>
          </a:p>
        </p:txBody>
      </p:sp>
      <p:pic>
        <p:nvPicPr>
          <p:cNvPr id="191" name="Google Shape;191;p21"/>
          <p:cNvPicPr preferRelativeResize="0"/>
          <p:nvPr/>
        </p:nvPicPr>
        <p:blipFill rotWithShape="1">
          <a:blip r:embed="rId3">
            <a:alphaModFix/>
          </a:blip>
          <a:srcRect t="10" r="-969" b="-10"/>
          <a:stretch/>
        </p:blipFill>
        <p:spPr>
          <a:xfrm>
            <a:off x="4825150" y="2338750"/>
            <a:ext cx="2342700" cy="1968150"/>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2512</Words>
  <Application>Microsoft Office PowerPoint</Application>
  <PresentationFormat>On-screen Show (16:9)</PresentationFormat>
  <Paragraphs>216</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Calibri</vt:lpstr>
      <vt:lpstr>Times New Roman</vt:lpstr>
      <vt:lpstr>Merriweather</vt:lpstr>
      <vt:lpstr>Arial</vt:lpstr>
      <vt:lpstr>Nunito</vt:lpstr>
      <vt:lpstr>Roboto</vt:lpstr>
      <vt:lpstr>Shift</vt:lpstr>
      <vt:lpstr>The Utilization of (Re)Writing in Death at Solstice and Black Widow’s Wardrobe by Lucha Corpi</vt:lpstr>
      <vt:lpstr>Agenda </vt:lpstr>
      <vt:lpstr>Inspiration for the Project</vt:lpstr>
      <vt:lpstr>Purpose of the Investigation</vt:lpstr>
      <vt:lpstr>Research Questions </vt:lpstr>
      <vt:lpstr>Biography-Lucha Corpi</vt:lpstr>
      <vt:lpstr>Black Widow’s Wardrobe(1999)</vt:lpstr>
      <vt:lpstr>Death at Solstice(2009)</vt:lpstr>
      <vt:lpstr>Literature Review </vt:lpstr>
      <vt:lpstr>Chicana Feminist Literature </vt:lpstr>
      <vt:lpstr>Writing and (Re)writing</vt:lpstr>
      <vt:lpstr>Tradition of Murder Mysteries </vt:lpstr>
      <vt:lpstr>Chicano Murder Mysteries </vt:lpstr>
      <vt:lpstr>Historical Review </vt:lpstr>
      <vt:lpstr>Virgin of Guadalupe</vt:lpstr>
      <vt:lpstr>La Malinche</vt:lpstr>
      <vt:lpstr>Joaquin Murrieta</vt:lpstr>
      <vt:lpstr>Comparison of the Novels </vt:lpstr>
      <vt:lpstr>Analysis of the Novels </vt:lpstr>
      <vt:lpstr>Analysis of the Novels (cont.)  </vt:lpstr>
      <vt:lpstr>Incorporation of Joaquin Murrieta </vt:lpstr>
      <vt:lpstr>Conclusion</vt:lpstr>
      <vt:lpstr>Thank you!</vt:lpstr>
      <vt:lpstr>Special thanks to  Lucha Corpi</vt:lpstr>
      <vt:lpstr>Bibliography</vt:lpstr>
      <vt:lpstr>Bibliography</vt:lpstr>
      <vt:lpstr>Bibliography</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Utilization of (Re)Writing in Death at Solstice and Black Widow’s Wardrobe by Lucha Corpi</dc:title>
  <cp:lastModifiedBy>Kasandra Moreno</cp:lastModifiedBy>
  <cp:revision>1</cp:revision>
  <dcterms:modified xsi:type="dcterms:W3CDTF">2020-05-13T08:49:52Z</dcterms:modified>
</cp:coreProperties>
</file>